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65" r:id="rId4"/>
    <p:sldId id="266" r:id="rId5"/>
    <p:sldId id="267" r:id="rId6"/>
    <p:sldId id="285" r:id="rId7"/>
    <p:sldId id="290" r:id="rId8"/>
    <p:sldId id="284" r:id="rId9"/>
    <p:sldId id="274" r:id="rId10"/>
    <p:sldId id="275" r:id="rId11"/>
    <p:sldId id="276" r:id="rId12"/>
    <p:sldId id="291" r:id="rId13"/>
    <p:sldId id="277" r:id="rId14"/>
    <p:sldId id="278" r:id="rId15"/>
    <p:sldId id="263" r:id="rId16"/>
    <p:sldId id="283" r:id="rId17"/>
    <p:sldId id="28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ner" initials="O" lastIdx="1" clrIdx="0">
    <p:extLst>
      <p:ext uri="{19B8F6BF-5375-455C-9EA6-DF929625EA0E}">
        <p15:presenceInfo xmlns:p15="http://schemas.microsoft.com/office/powerpoint/2012/main" userId="Ow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9900"/>
    <a:srgbClr val="66CCFF"/>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6357" autoAdjust="0"/>
  </p:normalViewPr>
  <p:slideViewPr>
    <p:cSldViewPr snapToGrid="0">
      <p:cViewPr varScale="1">
        <p:scale>
          <a:sx n="110" d="100"/>
          <a:sy n="110" d="100"/>
        </p:scale>
        <p:origin x="654" y="96"/>
      </p:cViewPr>
      <p:guideLst/>
    </p:cSldViewPr>
  </p:slideViewPr>
  <p:outlineViewPr>
    <p:cViewPr>
      <p:scale>
        <a:sx n="33" d="100"/>
        <a:sy n="33" d="100"/>
      </p:scale>
      <p:origin x="0" y="-1000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9F0A33-A3DB-49A9-B99F-4399913AAE5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F7A2951C-D533-4DB8-B581-B5CF7E53B793}">
      <dgm:prSet/>
      <dgm:spPr/>
      <dgm:t>
        <a:bodyPr/>
        <a:lstStyle/>
        <a:p>
          <a:r>
            <a:rPr lang="en-GB" dirty="0"/>
            <a:t>Welcome to all members of NODA South East who have joined us today.</a:t>
          </a:r>
          <a:endParaRPr lang="en-US" dirty="0"/>
        </a:p>
      </dgm:t>
    </dgm:pt>
    <dgm:pt modelId="{512630CC-A6D9-4F5A-A8D4-D1D59A2AB9D5}" type="parTrans" cxnId="{F4956ABD-BDB8-4259-98BE-C8C456FFBA87}">
      <dgm:prSet/>
      <dgm:spPr/>
      <dgm:t>
        <a:bodyPr/>
        <a:lstStyle/>
        <a:p>
          <a:endParaRPr lang="en-US"/>
        </a:p>
      </dgm:t>
    </dgm:pt>
    <dgm:pt modelId="{3938BE35-545B-4154-9DB5-B4A5C4C70E11}" type="sibTrans" cxnId="{F4956ABD-BDB8-4259-98BE-C8C456FFBA87}">
      <dgm:prSet/>
      <dgm:spPr/>
      <dgm:t>
        <a:bodyPr/>
        <a:lstStyle/>
        <a:p>
          <a:endParaRPr lang="en-US"/>
        </a:p>
      </dgm:t>
    </dgm:pt>
    <dgm:pt modelId="{2250B0C3-32C2-46B7-AF15-3E41D33193AE}">
      <dgm:prSet/>
      <dgm:spPr/>
      <dgm:t>
        <a:bodyPr/>
        <a:lstStyle/>
        <a:p>
          <a:r>
            <a:rPr lang="en-GB" dirty="0"/>
            <a:t>A special welcome to our President Christine Hunter Hughes, Vice President Gordon Richardson and Chief Operating Officer Dale Freeman</a:t>
          </a:r>
          <a:endParaRPr lang="en-US" dirty="0"/>
        </a:p>
      </dgm:t>
    </dgm:pt>
    <dgm:pt modelId="{1E42BF86-E3B9-417B-B8D9-4E4C9191C632}" type="parTrans" cxnId="{7699DA2B-D514-4817-A5C7-A36378670838}">
      <dgm:prSet/>
      <dgm:spPr/>
      <dgm:t>
        <a:bodyPr/>
        <a:lstStyle/>
        <a:p>
          <a:endParaRPr lang="en-US"/>
        </a:p>
      </dgm:t>
    </dgm:pt>
    <dgm:pt modelId="{454FE6A5-86E8-4D68-BE36-C45C3D0EEF44}" type="sibTrans" cxnId="{7699DA2B-D514-4817-A5C7-A36378670838}">
      <dgm:prSet/>
      <dgm:spPr/>
      <dgm:t>
        <a:bodyPr/>
        <a:lstStyle/>
        <a:p>
          <a:endParaRPr lang="en-US"/>
        </a:p>
      </dgm:t>
    </dgm:pt>
    <dgm:pt modelId="{AA77B904-E92C-445C-A966-DA3720DF3415}" type="pres">
      <dgm:prSet presAssocID="{6D9F0A33-A3DB-49A9-B99F-4399913AAE55}" presName="hierChild1" presStyleCnt="0">
        <dgm:presLayoutVars>
          <dgm:chPref val="1"/>
          <dgm:dir/>
          <dgm:animOne val="branch"/>
          <dgm:animLvl val="lvl"/>
          <dgm:resizeHandles/>
        </dgm:presLayoutVars>
      </dgm:prSet>
      <dgm:spPr/>
    </dgm:pt>
    <dgm:pt modelId="{86AAFD10-5B79-4AD4-B0D5-4080F9142DC5}" type="pres">
      <dgm:prSet presAssocID="{F7A2951C-D533-4DB8-B581-B5CF7E53B793}" presName="hierRoot1" presStyleCnt="0"/>
      <dgm:spPr/>
    </dgm:pt>
    <dgm:pt modelId="{53CEB3C5-A054-4272-AB25-17A33F0A9C23}" type="pres">
      <dgm:prSet presAssocID="{F7A2951C-D533-4DB8-B581-B5CF7E53B793}" presName="composite" presStyleCnt="0"/>
      <dgm:spPr/>
    </dgm:pt>
    <dgm:pt modelId="{9435FB8A-CBAC-4A56-9D40-4E72236341C7}" type="pres">
      <dgm:prSet presAssocID="{F7A2951C-D533-4DB8-B581-B5CF7E53B793}" presName="background" presStyleLbl="node0" presStyleIdx="0" presStyleCnt="2"/>
      <dgm:spPr/>
    </dgm:pt>
    <dgm:pt modelId="{AF57898B-58B4-4C13-BCED-8D30A07F9212}" type="pres">
      <dgm:prSet presAssocID="{F7A2951C-D533-4DB8-B581-B5CF7E53B793}" presName="text" presStyleLbl="fgAcc0" presStyleIdx="0" presStyleCnt="2">
        <dgm:presLayoutVars>
          <dgm:chPref val="3"/>
        </dgm:presLayoutVars>
      </dgm:prSet>
      <dgm:spPr/>
    </dgm:pt>
    <dgm:pt modelId="{3EBD3D47-04AA-4B55-866F-F1275B621625}" type="pres">
      <dgm:prSet presAssocID="{F7A2951C-D533-4DB8-B581-B5CF7E53B793}" presName="hierChild2" presStyleCnt="0"/>
      <dgm:spPr/>
    </dgm:pt>
    <dgm:pt modelId="{7B42DBE2-2B05-405B-B1E0-8223DE27732D}" type="pres">
      <dgm:prSet presAssocID="{2250B0C3-32C2-46B7-AF15-3E41D33193AE}" presName="hierRoot1" presStyleCnt="0"/>
      <dgm:spPr/>
    </dgm:pt>
    <dgm:pt modelId="{E790341B-8A9F-4BAB-9064-92A6D788ECBB}" type="pres">
      <dgm:prSet presAssocID="{2250B0C3-32C2-46B7-AF15-3E41D33193AE}" presName="composite" presStyleCnt="0"/>
      <dgm:spPr/>
    </dgm:pt>
    <dgm:pt modelId="{E4984C24-ACAE-4926-9D05-A358BAEC319D}" type="pres">
      <dgm:prSet presAssocID="{2250B0C3-32C2-46B7-AF15-3E41D33193AE}" presName="background" presStyleLbl="node0" presStyleIdx="1" presStyleCnt="2"/>
      <dgm:spPr/>
    </dgm:pt>
    <dgm:pt modelId="{1829AE9E-AADC-4543-B8DF-9B7BA182319C}" type="pres">
      <dgm:prSet presAssocID="{2250B0C3-32C2-46B7-AF15-3E41D33193AE}" presName="text" presStyleLbl="fgAcc0" presStyleIdx="1" presStyleCnt="2">
        <dgm:presLayoutVars>
          <dgm:chPref val="3"/>
        </dgm:presLayoutVars>
      </dgm:prSet>
      <dgm:spPr/>
    </dgm:pt>
    <dgm:pt modelId="{2ADE415F-213C-4E6F-9080-ECFC2EB9D613}" type="pres">
      <dgm:prSet presAssocID="{2250B0C3-32C2-46B7-AF15-3E41D33193AE}" presName="hierChild2" presStyleCnt="0"/>
      <dgm:spPr/>
    </dgm:pt>
  </dgm:ptLst>
  <dgm:cxnLst>
    <dgm:cxn modelId="{7699DA2B-D514-4817-A5C7-A36378670838}" srcId="{6D9F0A33-A3DB-49A9-B99F-4399913AAE55}" destId="{2250B0C3-32C2-46B7-AF15-3E41D33193AE}" srcOrd="1" destOrd="0" parTransId="{1E42BF86-E3B9-417B-B8D9-4E4C9191C632}" sibTransId="{454FE6A5-86E8-4D68-BE36-C45C3D0EEF44}"/>
    <dgm:cxn modelId="{472B3E6E-94F3-48A9-99DC-67005CF63D9D}" type="presOf" srcId="{F7A2951C-D533-4DB8-B581-B5CF7E53B793}" destId="{AF57898B-58B4-4C13-BCED-8D30A07F9212}" srcOrd="0" destOrd="0" presId="urn:microsoft.com/office/officeart/2005/8/layout/hierarchy1"/>
    <dgm:cxn modelId="{F4956ABD-BDB8-4259-98BE-C8C456FFBA87}" srcId="{6D9F0A33-A3DB-49A9-B99F-4399913AAE55}" destId="{F7A2951C-D533-4DB8-B581-B5CF7E53B793}" srcOrd="0" destOrd="0" parTransId="{512630CC-A6D9-4F5A-A8D4-D1D59A2AB9D5}" sibTransId="{3938BE35-545B-4154-9DB5-B4A5C4C70E11}"/>
    <dgm:cxn modelId="{8FCF82CB-2BD4-4499-B607-13F9277D7AAD}" type="presOf" srcId="{2250B0C3-32C2-46B7-AF15-3E41D33193AE}" destId="{1829AE9E-AADC-4543-B8DF-9B7BA182319C}" srcOrd="0" destOrd="0" presId="urn:microsoft.com/office/officeart/2005/8/layout/hierarchy1"/>
    <dgm:cxn modelId="{CD02ABDE-600E-4DC9-91C8-81CEFA3F1506}" type="presOf" srcId="{6D9F0A33-A3DB-49A9-B99F-4399913AAE55}" destId="{AA77B904-E92C-445C-A966-DA3720DF3415}" srcOrd="0" destOrd="0" presId="urn:microsoft.com/office/officeart/2005/8/layout/hierarchy1"/>
    <dgm:cxn modelId="{1D610ED8-4B1B-4E87-B295-8D82DD683C1A}" type="presParOf" srcId="{AA77B904-E92C-445C-A966-DA3720DF3415}" destId="{86AAFD10-5B79-4AD4-B0D5-4080F9142DC5}" srcOrd="0" destOrd="0" presId="urn:microsoft.com/office/officeart/2005/8/layout/hierarchy1"/>
    <dgm:cxn modelId="{AB106B51-63DA-471E-9A30-EE8AAD2F4396}" type="presParOf" srcId="{86AAFD10-5B79-4AD4-B0D5-4080F9142DC5}" destId="{53CEB3C5-A054-4272-AB25-17A33F0A9C23}" srcOrd="0" destOrd="0" presId="urn:microsoft.com/office/officeart/2005/8/layout/hierarchy1"/>
    <dgm:cxn modelId="{F7396844-6A97-4849-91E1-6396064FC8C0}" type="presParOf" srcId="{53CEB3C5-A054-4272-AB25-17A33F0A9C23}" destId="{9435FB8A-CBAC-4A56-9D40-4E72236341C7}" srcOrd="0" destOrd="0" presId="urn:microsoft.com/office/officeart/2005/8/layout/hierarchy1"/>
    <dgm:cxn modelId="{3EE317E7-DFB8-4E6D-943E-738349ED16E7}" type="presParOf" srcId="{53CEB3C5-A054-4272-AB25-17A33F0A9C23}" destId="{AF57898B-58B4-4C13-BCED-8D30A07F9212}" srcOrd="1" destOrd="0" presId="urn:microsoft.com/office/officeart/2005/8/layout/hierarchy1"/>
    <dgm:cxn modelId="{24C32397-C9D7-475C-9106-4140876CE42D}" type="presParOf" srcId="{86AAFD10-5B79-4AD4-B0D5-4080F9142DC5}" destId="{3EBD3D47-04AA-4B55-866F-F1275B621625}" srcOrd="1" destOrd="0" presId="urn:microsoft.com/office/officeart/2005/8/layout/hierarchy1"/>
    <dgm:cxn modelId="{7BFCF1F0-29E6-4E66-864B-D92FD07E7704}" type="presParOf" srcId="{AA77B904-E92C-445C-A966-DA3720DF3415}" destId="{7B42DBE2-2B05-405B-B1E0-8223DE27732D}" srcOrd="1" destOrd="0" presId="urn:microsoft.com/office/officeart/2005/8/layout/hierarchy1"/>
    <dgm:cxn modelId="{3C12B6CC-6560-4DD8-928E-2D79E7C1D3C0}" type="presParOf" srcId="{7B42DBE2-2B05-405B-B1E0-8223DE27732D}" destId="{E790341B-8A9F-4BAB-9064-92A6D788ECBB}" srcOrd="0" destOrd="0" presId="urn:microsoft.com/office/officeart/2005/8/layout/hierarchy1"/>
    <dgm:cxn modelId="{F3F90401-3275-4AAD-8995-8CCFDE0BCBFF}" type="presParOf" srcId="{E790341B-8A9F-4BAB-9064-92A6D788ECBB}" destId="{E4984C24-ACAE-4926-9D05-A358BAEC319D}" srcOrd="0" destOrd="0" presId="urn:microsoft.com/office/officeart/2005/8/layout/hierarchy1"/>
    <dgm:cxn modelId="{F60D2C40-5582-4CE3-B6C4-4E09E14C11D7}" type="presParOf" srcId="{E790341B-8A9F-4BAB-9064-92A6D788ECBB}" destId="{1829AE9E-AADC-4543-B8DF-9B7BA182319C}" srcOrd="1" destOrd="0" presId="urn:microsoft.com/office/officeart/2005/8/layout/hierarchy1"/>
    <dgm:cxn modelId="{86B4556C-26D5-45E0-BC3D-0D6B2B154833}" type="presParOf" srcId="{7B42DBE2-2B05-405B-B1E0-8223DE27732D}" destId="{2ADE415F-213C-4E6F-9080-ECFC2EB9D61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9F0A33-A3DB-49A9-B99F-4399913AAE5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F7A2951C-D533-4DB8-B581-B5CF7E53B793}">
      <dgm:prSet custT="1"/>
      <dgm:spPr/>
      <dgm:t>
        <a:bodyPr/>
        <a:lstStyle/>
        <a:p>
          <a:pPr algn="l"/>
          <a:r>
            <a:rPr lang="en-US" sz="1600" b="1" dirty="0"/>
            <a:t>Appointment of Officers</a:t>
          </a:r>
        </a:p>
        <a:p>
          <a:pPr algn="l"/>
          <a:endParaRPr lang="en-US" sz="1600" b="1" dirty="0"/>
        </a:p>
        <a:p>
          <a:pPr algn="l"/>
          <a:r>
            <a:rPr lang="en-US" sz="1600" b="1" dirty="0"/>
            <a:t>Treasurer		        Keith Smithers  			     </a:t>
          </a:r>
          <a:r>
            <a:rPr lang="en-US" sz="1100" b="1" dirty="0"/>
            <a:t>(Wishes to stand down)</a:t>
          </a:r>
          <a:endParaRPr lang="en-US" sz="1600" b="1" dirty="0"/>
        </a:p>
        <a:p>
          <a:pPr algn="l"/>
          <a:r>
            <a:rPr lang="en-US" sz="1600" b="1" dirty="0"/>
            <a:t>Secretary 		   Pauline Catterall</a:t>
          </a:r>
        </a:p>
        <a:p>
          <a:pPr algn="l"/>
          <a:r>
            <a:rPr lang="en-US" sz="1600" b="1" dirty="0"/>
            <a:t>Membership Secretary         John Barnes</a:t>
          </a:r>
        </a:p>
      </dgm:t>
    </dgm:pt>
    <dgm:pt modelId="{512630CC-A6D9-4F5A-A8D4-D1D59A2AB9D5}" type="parTrans" cxnId="{F4956ABD-BDB8-4259-98BE-C8C456FFBA87}">
      <dgm:prSet/>
      <dgm:spPr/>
      <dgm:t>
        <a:bodyPr/>
        <a:lstStyle/>
        <a:p>
          <a:endParaRPr lang="en-US"/>
        </a:p>
      </dgm:t>
    </dgm:pt>
    <dgm:pt modelId="{3938BE35-545B-4154-9DB5-B4A5C4C70E11}" type="sibTrans" cxnId="{F4956ABD-BDB8-4259-98BE-C8C456FFBA87}">
      <dgm:prSet/>
      <dgm:spPr/>
      <dgm:t>
        <a:bodyPr/>
        <a:lstStyle/>
        <a:p>
          <a:endParaRPr lang="en-US"/>
        </a:p>
      </dgm:t>
    </dgm:pt>
    <dgm:pt modelId="{2250B0C3-32C2-46B7-AF15-3E41D33193AE}">
      <dgm:prSet custT="1"/>
      <dgm:spPr/>
      <dgm:t>
        <a:bodyPr/>
        <a:lstStyle/>
        <a:p>
          <a:pPr algn="l"/>
          <a:r>
            <a:rPr lang="en-US" sz="1600" b="1" dirty="0"/>
            <a:t>Appointment of Co-opted Members</a:t>
          </a:r>
        </a:p>
        <a:p>
          <a:pPr algn="l"/>
          <a:endParaRPr lang="en-US" sz="1600" b="1" dirty="0"/>
        </a:p>
        <a:p>
          <a:pPr algn="l"/>
          <a:r>
            <a:rPr lang="en-GB" sz="1600" b="1" dirty="0"/>
            <a:t>Editor       		Gregory Gower</a:t>
          </a:r>
        </a:p>
        <a:p>
          <a:pPr algn="l"/>
          <a:r>
            <a:rPr lang="en-GB" sz="1600" b="1" dirty="0"/>
            <a:t>Awards Secretary  Margaret </a:t>
          </a:r>
          <a:r>
            <a:rPr lang="en-GB" sz="1600" b="1" dirty="0" err="1"/>
            <a:t>Coltman</a:t>
          </a:r>
          <a:endParaRPr lang="en-GB" sz="1600" b="1" dirty="0"/>
        </a:p>
        <a:p>
          <a:pPr algn="l"/>
          <a:r>
            <a:rPr lang="en-GB" sz="1600" b="1" dirty="0"/>
            <a:t>Web Manager 	  Mark </a:t>
          </a:r>
          <a:r>
            <a:rPr lang="en-GB" sz="1600" b="1" dirty="0" err="1"/>
            <a:t>Donalds</a:t>
          </a:r>
          <a:endParaRPr lang="en-GB" sz="1600" b="1" dirty="0"/>
        </a:p>
        <a:p>
          <a:pPr algn="l"/>
          <a:r>
            <a:rPr lang="en-GB" sz="1600" b="1" dirty="0"/>
            <a:t>Youth Advisor 		     Mike Mullen</a:t>
          </a:r>
          <a:endParaRPr lang="en-US" sz="1600" b="1" dirty="0"/>
        </a:p>
      </dgm:t>
    </dgm:pt>
    <dgm:pt modelId="{1E42BF86-E3B9-417B-B8D9-4E4C9191C632}" type="parTrans" cxnId="{7699DA2B-D514-4817-A5C7-A36378670838}">
      <dgm:prSet/>
      <dgm:spPr/>
      <dgm:t>
        <a:bodyPr/>
        <a:lstStyle/>
        <a:p>
          <a:endParaRPr lang="en-US"/>
        </a:p>
      </dgm:t>
    </dgm:pt>
    <dgm:pt modelId="{454FE6A5-86E8-4D68-BE36-C45C3D0EEF44}" type="sibTrans" cxnId="{7699DA2B-D514-4817-A5C7-A36378670838}">
      <dgm:prSet/>
      <dgm:spPr/>
      <dgm:t>
        <a:bodyPr/>
        <a:lstStyle/>
        <a:p>
          <a:endParaRPr lang="en-US"/>
        </a:p>
      </dgm:t>
    </dgm:pt>
    <dgm:pt modelId="{AA77B904-E92C-445C-A966-DA3720DF3415}" type="pres">
      <dgm:prSet presAssocID="{6D9F0A33-A3DB-49A9-B99F-4399913AAE55}" presName="hierChild1" presStyleCnt="0">
        <dgm:presLayoutVars>
          <dgm:chPref val="1"/>
          <dgm:dir/>
          <dgm:animOne val="branch"/>
          <dgm:animLvl val="lvl"/>
          <dgm:resizeHandles/>
        </dgm:presLayoutVars>
      </dgm:prSet>
      <dgm:spPr/>
    </dgm:pt>
    <dgm:pt modelId="{86AAFD10-5B79-4AD4-B0D5-4080F9142DC5}" type="pres">
      <dgm:prSet presAssocID="{F7A2951C-D533-4DB8-B581-B5CF7E53B793}" presName="hierRoot1" presStyleCnt="0"/>
      <dgm:spPr/>
    </dgm:pt>
    <dgm:pt modelId="{53CEB3C5-A054-4272-AB25-17A33F0A9C23}" type="pres">
      <dgm:prSet presAssocID="{F7A2951C-D533-4DB8-B581-B5CF7E53B793}" presName="composite" presStyleCnt="0"/>
      <dgm:spPr/>
    </dgm:pt>
    <dgm:pt modelId="{9435FB8A-CBAC-4A56-9D40-4E72236341C7}" type="pres">
      <dgm:prSet presAssocID="{F7A2951C-D533-4DB8-B581-B5CF7E53B793}" presName="background" presStyleLbl="node0" presStyleIdx="0" presStyleCnt="2"/>
      <dgm:spPr/>
    </dgm:pt>
    <dgm:pt modelId="{AF57898B-58B4-4C13-BCED-8D30A07F9212}" type="pres">
      <dgm:prSet presAssocID="{F7A2951C-D533-4DB8-B581-B5CF7E53B793}" presName="text" presStyleLbl="fgAcc0" presStyleIdx="0" presStyleCnt="2" custLinFactNeighborX="846">
        <dgm:presLayoutVars>
          <dgm:chPref val="3"/>
        </dgm:presLayoutVars>
      </dgm:prSet>
      <dgm:spPr/>
    </dgm:pt>
    <dgm:pt modelId="{3EBD3D47-04AA-4B55-866F-F1275B621625}" type="pres">
      <dgm:prSet presAssocID="{F7A2951C-D533-4DB8-B581-B5CF7E53B793}" presName="hierChild2" presStyleCnt="0"/>
      <dgm:spPr/>
    </dgm:pt>
    <dgm:pt modelId="{7B42DBE2-2B05-405B-B1E0-8223DE27732D}" type="pres">
      <dgm:prSet presAssocID="{2250B0C3-32C2-46B7-AF15-3E41D33193AE}" presName="hierRoot1" presStyleCnt="0"/>
      <dgm:spPr/>
    </dgm:pt>
    <dgm:pt modelId="{E790341B-8A9F-4BAB-9064-92A6D788ECBB}" type="pres">
      <dgm:prSet presAssocID="{2250B0C3-32C2-46B7-AF15-3E41D33193AE}" presName="composite" presStyleCnt="0"/>
      <dgm:spPr/>
    </dgm:pt>
    <dgm:pt modelId="{E4984C24-ACAE-4926-9D05-A358BAEC319D}" type="pres">
      <dgm:prSet presAssocID="{2250B0C3-32C2-46B7-AF15-3E41D33193AE}" presName="background" presStyleLbl="node0" presStyleIdx="1" presStyleCnt="2"/>
      <dgm:spPr/>
    </dgm:pt>
    <dgm:pt modelId="{1829AE9E-AADC-4543-B8DF-9B7BA182319C}" type="pres">
      <dgm:prSet presAssocID="{2250B0C3-32C2-46B7-AF15-3E41D33193AE}" presName="text" presStyleLbl="fgAcc0" presStyleIdx="1" presStyleCnt="2">
        <dgm:presLayoutVars>
          <dgm:chPref val="3"/>
        </dgm:presLayoutVars>
      </dgm:prSet>
      <dgm:spPr/>
    </dgm:pt>
    <dgm:pt modelId="{2ADE415F-213C-4E6F-9080-ECFC2EB9D613}" type="pres">
      <dgm:prSet presAssocID="{2250B0C3-32C2-46B7-AF15-3E41D33193AE}" presName="hierChild2" presStyleCnt="0"/>
      <dgm:spPr/>
    </dgm:pt>
  </dgm:ptLst>
  <dgm:cxnLst>
    <dgm:cxn modelId="{7699DA2B-D514-4817-A5C7-A36378670838}" srcId="{6D9F0A33-A3DB-49A9-B99F-4399913AAE55}" destId="{2250B0C3-32C2-46B7-AF15-3E41D33193AE}" srcOrd="1" destOrd="0" parTransId="{1E42BF86-E3B9-417B-B8D9-4E4C9191C632}" sibTransId="{454FE6A5-86E8-4D68-BE36-C45C3D0EEF44}"/>
    <dgm:cxn modelId="{472B3E6E-94F3-48A9-99DC-67005CF63D9D}" type="presOf" srcId="{F7A2951C-D533-4DB8-B581-B5CF7E53B793}" destId="{AF57898B-58B4-4C13-BCED-8D30A07F9212}" srcOrd="0" destOrd="0" presId="urn:microsoft.com/office/officeart/2005/8/layout/hierarchy1"/>
    <dgm:cxn modelId="{F4956ABD-BDB8-4259-98BE-C8C456FFBA87}" srcId="{6D9F0A33-A3DB-49A9-B99F-4399913AAE55}" destId="{F7A2951C-D533-4DB8-B581-B5CF7E53B793}" srcOrd="0" destOrd="0" parTransId="{512630CC-A6D9-4F5A-A8D4-D1D59A2AB9D5}" sibTransId="{3938BE35-545B-4154-9DB5-B4A5C4C70E11}"/>
    <dgm:cxn modelId="{8FCF82CB-2BD4-4499-B607-13F9277D7AAD}" type="presOf" srcId="{2250B0C3-32C2-46B7-AF15-3E41D33193AE}" destId="{1829AE9E-AADC-4543-B8DF-9B7BA182319C}" srcOrd="0" destOrd="0" presId="urn:microsoft.com/office/officeart/2005/8/layout/hierarchy1"/>
    <dgm:cxn modelId="{CD02ABDE-600E-4DC9-91C8-81CEFA3F1506}" type="presOf" srcId="{6D9F0A33-A3DB-49A9-B99F-4399913AAE55}" destId="{AA77B904-E92C-445C-A966-DA3720DF3415}" srcOrd="0" destOrd="0" presId="urn:microsoft.com/office/officeart/2005/8/layout/hierarchy1"/>
    <dgm:cxn modelId="{1D610ED8-4B1B-4E87-B295-8D82DD683C1A}" type="presParOf" srcId="{AA77B904-E92C-445C-A966-DA3720DF3415}" destId="{86AAFD10-5B79-4AD4-B0D5-4080F9142DC5}" srcOrd="0" destOrd="0" presId="urn:microsoft.com/office/officeart/2005/8/layout/hierarchy1"/>
    <dgm:cxn modelId="{AB106B51-63DA-471E-9A30-EE8AAD2F4396}" type="presParOf" srcId="{86AAFD10-5B79-4AD4-B0D5-4080F9142DC5}" destId="{53CEB3C5-A054-4272-AB25-17A33F0A9C23}" srcOrd="0" destOrd="0" presId="urn:microsoft.com/office/officeart/2005/8/layout/hierarchy1"/>
    <dgm:cxn modelId="{F7396844-6A97-4849-91E1-6396064FC8C0}" type="presParOf" srcId="{53CEB3C5-A054-4272-AB25-17A33F0A9C23}" destId="{9435FB8A-CBAC-4A56-9D40-4E72236341C7}" srcOrd="0" destOrd="0" presId="urn:microsoft.com/office/officeart/2005/8/layout/hierarchy1"/>
    <dgm:cxn modelId="{3EE317E7-DFB8-4E6D-943E-738349ED16E7}" type="presParOf" srcId="{53CEB3C5-A054-4272-AB25-17A33F0A9C23}" destId="{AF57898B-58B4-4C13-BCED-8D30A07F9212}" srcOrd="1" destOrd="0" presId="urn:microsoft.com/office/officeart/2005/8/layout/hierarchy1"/>
    <dgm:cxn modelId="{24C32397-C9D7-475C-9106-4140876CE42D}" type="presParOf" srcId="{86AAFD10-5B79-4AD4-B0D5-4080F9142DC5}" destId="{3EBD3D47-04AA-4B55-866F-F1275B621625}" srcOrd="1" destOrd="0" presId="urn:microsoft.com/office/officeart/2005/8/layout/hierarchy1"/>
    <dgm:cxn modelId="{7BFCF1F0-29E6-4E66-864B-D92FD07E7704}" type="presParOf" srcId="{AA77B904-E92C-445C-A966-DA3720DF3415}" destId="{7B42DBE2-2B05-405B-B1E0-8223DE27732D}" srcOrd="1" destOrd="0" presId="urn:microsoft.com/office/officeart/2005/8/layout/hierarchy1"/>
    <dgm:cxn modelId="{3C12B6CC-6560-4DD8-928E-2D79E7C1D3C0}" type="presParOf" srcId="{7B42DBE2-2B05-405B-B1E0-8223DE27732D}" destId="{E790341B-8A9F-4BAB-9064-92A6D788ECBB}" srcOrd="0" destOrd="0" presId="urn:microsoft.com/office/officeart/2005/8/layout/hierarchy1"/>
    <dgm:cxn modelId="{F3F90401-3275-4AAD-8995-8CCFDE0BCBFF}" type="presParOf" srcId="{E790341B-8A9F-4BAB-9064-92A6D788ECBB}" destId="{E4984C24-ACAE-4926-9D05-A358BAEC319D}" srcOrd="0" destOrd="0" presId="urn:microsoft.com/office/officeart/2005/8/layout/hierarchy1"/>
    <dgm:cxn modelId="{F60D2C40-5582-4CE3-B6C4-4E09E14C11D7}" type="presParOf" srcId="{E790341B-8A9F-4BAB-9064-92A6D788ECBB}" destId="{1829AE9E-AADC-4543-B8DF-9B7BA182319C}" srcOrd="1" destOrd="0" presId="urn:microsoft.com/office/officeart/2005/8/layout/hierarchy1"/>
    <dgm:cxn modelId="{86B4556C-26D5-45E0-BC3D-0D6B2B154833}" type="presParOf" srcId="{7B42DBE2-2B05-405B-B1E0-8223DE27732D}" destId="{2ADE415F-213C-4E6F-9080-ECFC2EB9D61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9F0A33-A3DB-49A9-B99F-4399913AAE5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F7A2951C-D533-4DB8-B581-B5CF7E53B793}">
      <dgm:prSet custT="1"/>
      <dgm:spPr/>
      <dgm:t>
        <a:bodyPr/>
        <a:lstStyle/>
        <a:p>
          <a:pPr algn="l"/>
          <a:r>
            <a:rPr lang="en-US" sz="2400" b="1" dirty="0">
              <a:solidFill>
                <a:srgbClr val="002060"/>
              </a:solidFill>
            </a:rPr>
            <a:t>The South East Regional Conference 2022 will be held on </a:t>
          </a:r>
        </a:p>
        <a:p>
          <a:pPr algn="ctr"/>
          <a:r>
            <a:rPr lang="en-US" sz="2400" b="1" dirty="0">
              <a:solidFill>
                <a:srgbClr val="002060"/>
              </a:solidFill>
            </a:rPr>
            <a:t>Sunday 27</a:t>
          </a:r>
          <a:r>
            <a:rPr lang="en-US" sz="2400" b="1" baseline="30000" dirty="0">
              <a:solidFill>
                <a:srgbClr val="002060"/>
              </a:solidFill>
            </a:rPr>
            <a:t>th</a:t>
          </a:r>
          <a:r>
            <a:rPr lang="en-US" sz="2400" b="1" dirty="0">
              <a:solidFill>
                <a:srgbClr val="002060"/>
              </a:solidFill>
            </a:rPr>
            <a:t> </a:t>
          </a:r>
          <a:r>
            <a:rPr lang="en-US" sz="2400" b="1">
              <a:solidFill>
                <a:srgbClr val="002060"/>
              </a:solidFill>
            </a:rPr>
            <a:t>March 2022 </a:t>
          </a:r>
          <a:r>
            <a:rPr lang="en-US" sz="1800" b="1" dirty="0">
              <a:solidFill>
                <a:srgbClr val="002060"/>
              </a:solidFill>
            </a:rPr>
            <a:t>venue to be announced</a:t>
          </a:r>
          <a:endParaRPr lang="en-US" sz="2400" b="1" dirty="0">
            <a:solidFill>
              <a:srgbClr val="002060"/>
            </a:solidFill>
          </a:endParaRPr>
        </a:p>
      </dgm:t>
    </dgm:pt>
    <dgm:pt modelId="{512630CC-A6D9-4F5A-A8D4-D1D59A2AB9D5}" type="parTrans" cxnId="{F4956ABD-BDB8-4259-98BE-C8C456FFBA87}">
      <dgm:prSet/>
      <dgm:spPr/>
      <dgm:t>
        <a:bodyPr/>
        <a:lstStyle/>
        <a:p>
          <a:endParaRPr lang="en-US"/>
        </a:p>
      </dgm:t>
    </dgm:pt>
    <dgm:pt modelId="{3938BE35-545B-4154-9DB5-B4A5C4C70E11}" type="sibTrans" cxnId="{F4956ABD-BDB8-4259-98BE-C8C456FFBA87}">
      <dgm:prSet/>
      <dgm:spPr/>
      <dgm:t>
        <a:bodyPr/>
        <a:lstStyle/>
        <a:p>
          <a:endParaRPr lang="en-US"/>
        </a:p>
      </dgm:t>
    </dgm:pt>
    <dgm:pt modelId="{2250B0C3-32C2-46B7-AF15-3E41D33193AE}">
      <dgm:prSet custT="1"/>
      <dgm:spPr/>
      <dgm:t>
        <a:bodyPr/>
        <a:lstStyle/>
        <a:p>
          <a:pPr algn="l"/>
          <a:r>
            <a:rPr lang="en-GB" sz="2800" b="1" dirty="0">
              <a:solidFill>
                <a:srgbClr val="002060"/>
              </a:solidFill>
            </a:rPr>
            <a:t>There being no further business I declare the formal part of the AGM closed.</a:t>
          </a:r>
          <a:endParaRPr lang="en-US" sz="2800" b="1" dirty="0">
            <a:solidFill>
              <a:srgbClr val="002060"/>
            </a:solidFill>
          </a:endParaRPr>
        </a:p>
      </dgm:t>
    </dgm:pt>
    <dgm:pt modelId="{1E42BF86-E3B9-417B-B8D9-4E4C9191C632}" type="parTrans" cxnId="{7699DA2B-D514-4817-A5C7-A36378670838}">
      <dgm:prSet/>
      <dgm:spPr/>
      <dgm:t>
        <a:bodyPr/>
        <a:lstStyle/>
        <a:p>
          <a:endParaRPr lang="en-US"/>
        </a:p>
      </dgm:t>
    </dgm:pt>
    <dgm:pt modelId="{454FE6A5-86E8-4D68-BE36-C45C3D0EEF44}" type="sibTrans" cxnId="{7699DA2B-D514-4817-A5C7-A36378670838}">
      <dgm:prSet/>
      <dgm:spPr/>
      <dgm:t>
        <a:bodyPr/>
        <a:lstStyle/>
        <a:p>
          <a:endParaRPr lang="en-US"/>
        </a:p>
      </dgm:t>
    </dgm:pt>
    <dgm:pt modelId="{AA77B904-E92C-445C-A966-DA3720DF3415}" type="pres">
      <dgm:prSet presAssocID="{6D9F0A33-A3DB-49A9-B99F-4399913AAE55}" presName="hierChild1" presStyleCnt="0">
        <dgm:presLayoutVars>
          <dgm:chPref val="1"/>
          <dgm:dir/>
          <dgm:animOne val="branch"/>
          <dgm:animLvl val="lvl"/>
          <dgm:resizeHandles/>
        </dgm:presLayoutVars>
      </dgm:prSet>
      <dgm:spPr/>
    </dgm:pt>
    <dgm:pt modelId="{86AAFD10-5B79-4AD4-B0D5-4080F9142DC5}" type="pres">
      <dgm:prSet presAssocID="{F7A2951C-D533-4DB8-B581-B5CF7E53B793}" presName="hierRoot1" presStyleCnt="0"/>
      <dgm:spPr/>
    </dgm:pt>
    <dgm:pt modelId="{53CEB3C5-A054-4272-AB25-17A33F0A9C23}" type="pres">
      <dgm:prSet presAssocID="{F7A2951C-D533-4DB8-B581-B5CF7E53B793}" presName="composite" presStyleCnt="0"/>
      <dgm:spPr/>
    </dgm:pt>
    <dgm:pt modelId="{9435FB8A-CBAC-4A56-9D40-4E72236341C7}" type="pres">
      <dgm:prSet presAssocID="{F7A2951C-D533-4DB8-B581-B5CF7E53B793}" presName="background" presStyleLbl="node0" presStyleIdx="0" presStyleCnt="2"/>
      <dgm:spPr/>
    </dgm:pt>
    <dgm:pt modelId="{AF57898B-58B4-4C13-BCED-8D30A07F9212}" type="pres">
      <dgm:prSet presAssocID="{F7A2951C-D533-4DB8-B581-B5CF7E53B793}" presName="text" presStyleLbl="fgAcc0" presStyleIdx="0" presStyleCnt="2" custLinFactNeighborX="-281" custLinFactNeighborY="444">
        <dgm:presLayoutVars>
          <dgm:chPref val="3"/>
        </dgm:presLayoutVars>
      </dgm:prSet>
      <dgm:spPr/>
    </dgm:pt>
    <dgm:pt modelId="{3EBD3D47-04AA-4B55-866F-F1275B621625}" type="pres">
      <dgm:prSet presAssocID="{F7A2951C-D533-4DB8-B581-B5CF7E53B793}" presName="hierChild2" presStyleCnt="0"/>
      <dgm:spPr/>
    </dgm:pt>
    <dgm:pt modelId="{7B42DBE2-2B05-405B-B1E0-8223DE27732D}" type="pres">
      <dgm:prSet presAssocID="{2250B0C3-32C2-46B7-AF15-3E41D33193AE}" presName="hierRoot1" presStyleCnt="0"/>
      <dgm:spPr/>
    </dgm:pt>
    <dgm:pt modelId="{E790341B-8A9F-4BAB-9064-92A6D788ECBB}" type="pres">
      <dgm:prSet presAssocID="{2250B0C3-32C2-46B7-AF15-3E41D33193AE}" presName="composite" presStyleCnt="0"/>
      <dgm:spPr/>
    </dgm:pt>
    <dgm:pt modelId="{E4984C24-ACAE-4926-9D05-A358BAEC319D}" type="pres">
      <dgm:prSet presAssocID="{2250B0C3-32C2-46B7-AF15-3E41D33193AE}" presName="background" presStyleLbl="node0" presStyleIdx="1" presStyleCnt="2"/>
      <dgm:spPr/>
    </dgm:pt>
    <dgm:pt modelId="{1829AE9E-AADC-4543-B8DF-9B7BA182319C}" type="pres">
      <dgm:prSet presAssocID="{2250B0C3-32C2-46B7-AF15-3E41D33193AE}" presName="text" presStyleLbl="fgAcc0" presStyleIdx="1" presStyleCnt="2">
        <dgm:presLayoutVars>
          <dgm:chPref val="3"/>
        </dgm:presLayoutVars>
      </dgm:prSet>
      <dgm:spPr/>
    </dgm:pt>
    <dgm:pt modelId="{2ADE415F-213C-4E6F-9080-ECFC2EB9D613}" type="pres">
      <dgm:prSet presAssocID="{2250B0C3-32C2-46B7-AF15-3E41D33193AE}" presName="hierChild2" presStyleCnt="0"/>
      <dgm:spPr/>
    </dgm:pt>
  </dgm:ptLst>
  <dgm:cxnLst>
    <dgm:cxn modelId="{7699DA2B-D514-4817-A5C7-A36378670838}" srcId="{6D9F0A33-A3DB-49A9-B99F-4399913AAE55}" destId="{2250B0C3-32C2-46B7-AF15-3E41D33193AE}" srcOrd="1" destOrd="0" parTransId="{1E42BF86-E3B9-417B-B8D9-4E4C9191C632}" sibTransId="{454FE6A5-86E8-4D68-BE36-C45C3D0EEF44}"/>
    <dgm:cxn modelId="{472B3E6E-94F3-48A9-99DC-67005CF63D9D}" type="presOf" srcId="{F7A2951C-D533-4DB8-B581-B5CF7E53B793}" destId="{AF57898B-58B4-4C13-BCED-8D30A07F9212}" srcOrd="0" destOrd="0" presId="urn:microsoft.com/office/officeart/2005/8/layout/hierarchy1"/>
    <dgm:cxn modelId="{F4956ABD-BDB8-4259-98BE-C8C456FFBA87}" srcId="{6D9F0A33-A3DB-49A9-B99F-4399913AAE55}" destId="{F7A2951C-D533-4DB8-B581-B5CF7E53B793}" srcOrd="0" destOrd="0" parTransId="{512630CC-A6D9-4F5A-A8D4-D1D59A2AB9D5}" sibTransId="{3938BE35-545B-4154-9DB5-B4A5C4C70E11}"/>
    <dgm:cxn modelId="{8FCF82CB-2BD4-4499-B607-13F9277D7AAD}" type="presOf" srcId="{2250B0C3-32C2-46B7-AF15-3E41D33193AE}" destId="{1829AE9E-AADC-4543-B8DF-9B7BA182319C}" srcOrd="0" destOrd="0" presId="urn:microsoft.com/office/officeart/2005/8/layout/hierarchy1"/>
    <dgm:cxn modelId="{CD02ABDE-600E-4DC9-91C8-81CEFA3F1506}" type="presOf" srcId="{6D9F0A33-A3DB-49A9-B99F-4399913AAE55}" destId="{AA77B904-E92C-445C-A966-DA3720DF3415}" srcOrd="0" destOrd="0" presId="urn:microsoft.com/office/officeart/2005/8/layout/hierarchy1"/>
    <dgm:cxn modelId="{1D610ED8-4B1B-4E87-B295-8D82DD683C1A}" type="presParOf" srcId="{AA77B904-E92C-445C-A966-DA3720DF3415}" destId="{86AAFD10-5B79-4AD4-B0D5-4080F9142DC5}" srcOrd="0" destOrd="0" presId="urn:microsoft.com/office/officeart/2005/8/layout/hierarchy1"/>
    <dgm:cxn modelId="{AB106B51-63DA-471E-9A30-EE8AAD2F4396}" type="presParOf" srcId="{86AAFD10-5B79-4AD4-B0D5-4080F9142DC5}" destId="{53CEB3C5-A054-4272-AB25-17A33F0A9C23}" srcOrd="0" destOrd="0" presId="urn:microsoft.com/office/officeart/2005/8/layout/hierarchy1"/>
    <dgm:cxn modelId="{F7396844-6A97-4849-91E1-6396064FC8C0}" type="presParOf" srcId="{53CEB3C5-A054-4272-AB25-17A33F0A9C23}" destId="{9435FB8A-CBAC-4A56-9D40-4E72236341C7}" srcOrd="0" destOrd="0" presId="urn:microsoft.com/office/officeart/2005/8/layout/hierarchy1"/>
    <dgm:cxn modelId="{3EE317E7-DFB8-4E6D-943E-738349ED16E7}" type="presParOf" srcId="{53CEB3C5-A054-4272-AB25-17A33F0A9C23}" destId="{AF57898B-58B4-4C13-BCED-8D30A07F9212}" srcOrd="1" destOrd="0" presId="urn:microsoft.com/office/officeart/2005/8/layout/hierarchy1"/>
    <dgm:cxn modelId="{24C32397-C9D7-475C-9106-4140876CE42D}" type="presParOf" srcId="{86AAFD10-5B79-4AD4-B0D5-4080F9142DC5}" destId="{3EBD3D47-04AA-4B55-866F-F1275B621625}" srcOrd="1" destOrd="0" presId="urn:microsoft.com/office/officeart/2005/8/layout/hierarchy1"/>
    <dgm:cxn modelId="{7BFCF1F0-29E6-4E66-864B-D92FD07E7704}" type="presParOf" srcId="{AA77B904-E92C-445C-A966-DA3720DF3415}" destId="{7B42DBE2-2B05-405B-B1E0-8223DE27732D}" srcOrd="1" destOrd="0" presId="urn:microsoft.com/office/officeart/2005/8/layout/hierarchy1"/>
    <dgm:cxn modelId="{3C12B6CC-6560-4DD8-928E-2D79E7C1D3C0}" type="presParOf" srcId="{7B42DBE2-2B05-405B-B1E0-8223DE27732D}" destId="{E790341B-8A9F-4BAB-9064-92A6D788ECBB}" srcOrd="0" destOrd="0" presId="urn:microsoft.com/office/officeart/2005/8/layout/hierarchy1"/>
    <dgm:cxn modelId="{F3F90401-3275-4AAD-8995-8CCFDE0BCBFF}" type="presParOf" srcId="{E790341B-8A9F-4BAB-9064-92A6D788ECBB}" destId="{E4984C24-ACAE-4926-9D05-A358BAEC319D}" srcOrd="0" destOrd="0" presId="urn:microsoft.com/office/officeart/2005/8/layout/hierarchy1"/>
    <dgm:cxn modelId="{F60D2C40-5582-4CE3-B6C4-4E09E14C11D7}" type="presParOf" srcId="{E790341B-8A9F-4BAB-9064-92A6D788ECBB}" destId="{1829AE9E-AADC-4543-B8DF-9B7BA182319C}" srcOrd="1" destOrd="0" presId="urn:microsoft.com/office/officeart/2005/8/layout/hierarchy1"/>
    <dgm:cxn modelId="{86B4556C-26D5-45E0-BC3D-0D6B2B154833}" type="presParOf" srcId="{7B42DBE2-2B05-405B-B1E0-8223DE27732D}" destId="{2ADE415F-213C-4E6F-9080-ECFC2EB9D61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5FB8A-CBAC-4A56-9D40-4E72236341C7}">
      <dsp:nvSpPr>
        <dsp:cNvPr id="0" name=""/>
        <dsp:cNvSpPr/>
      </dsp:nvSpPr>
      <dsp:spPr>
        <a:xfrm>
          <a:off x="1283" y="405750"/>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57898B-58B4-4C13-BCED-8D30A07F9212}">
      <dsp:nvSpPr>
        <dsp:cNvPr id="0" name=""/>
        <dsp:cNvSpPr/>
      </dsp:nvSpPr>
      <dsp:spPr>
        <a:xfrm>
          <a:off x="501904" y="8813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Welcome to all members of NODA South East who have joined us today.</a:t>
          </a:r>
          <a:endParaRPr lang="en-US" sz="2600" kern="1200" dirty="0"/>
        </a:p>
      </dsp:txBody>
      <dsp:txXfrm>
        <a:off x="585701" y="965137"/>
        <a:ext cx="4337991" cy="2693452"/>
      </dsp:txXfrm>
    </dsp:sp>
    <dsp:sp modelId="{E4984C24-ACAE-4926-9D05-A358BAEC319D}">
      <dsp:nvSpPr>
        <dsp:cNvPr id="0" name=""/>
        <dsp:cNvSpPr/>
      </dsp:nvSpPr>
      <dsp:spPr>
        <a:xfrm>
          <a:off x="5508110" y="405750"/>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29AE9E-AADC-4543-B8DF-9B7BA182319C}">
      <dsp:nvSpPr>
        <dsp:cNvPr id="0" name=""/>
        <dsp:cNvSpPr/>
      </dsp:nvSpPr>
      <dsp:spPr>
        <a:xfrm>
          <a:off x="6008730" y="8813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A special welcome to our President Christine Hunter Hughes, Vice President Gordon Richardson and Chief Operating Officer Dale Freeman</a:t>
          </a:r>
          <a:endParaRPr lang="en-US" sz="2600" kern="1200" dirty="0"/>
        </a:p>
      </dsp:txBody>
      <dsp:txXfrm>
        <a:off x="6092527" y="965137"/>
        <a:ext cx="4337991" cy="26934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5FB8A-CBAC-4A56-9D40-4E72236341C7}">
      <dsp:nvSpPr>
        <dsp:cNvPr id="0" name=""/>
        <dsp:cNvSpPr/>
      </dsp:nvSpPr>
      <dsp:spPr>
        <a:xfrm>
          <a:off x="39400" y="404163"/>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57898B-58B4-4C13-BCED-8D30A07F9212}">
      <dsp:nvSpPr>
        <dsp:cNvPr id="0" name=""/>
        <dsp:cNvSpPr/>
      </dsp:nvSpPr>
      <dsp:spPr>
        <a:xfrm>
          <a:off x="540021" y="879752"/>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Appointment of Officers</a:t>
          </a:r>
        </a:p>
        <a:p>
          <a:pPr marL="0" lvl="0" indent="0" algn="l" defTabSz="711200">
            <a:lnSpc>
              <a:spcPct val="90000"/>
            </a:lnSpc>
            <a:spcBef>
              <a:spcPct val="0"/>
            </a:spcBef>
            <a:spcAft>
              <a:spcPct val="35000"/>
            </a:spcAft>
            <a:buNone/>
          </a:pPr>
          <a:endParaRPr lang="en-US" sz="1600" b="1" kern="1200" dirty="0"/>
        </a:p>
        <a:p>
          <a:pPr marL="0" lvl="0" indent="0" algn="l" defTabSz="711200">
            <a:lnSpc>
              <a:spcPct val="90000"/>
            </a:lnSpc>
            <a:spcBef>
              <a:spcPct val="0"/>
            </a:spcBef>
            <a:spcAft>
              <a:spcPct val="35000"/>
            </a:spcAft>
            <a:buNone/>
          </a:pPr>
          <a:r>
            <a:rPr lang="en-US" sz="1600" b="1" kern="1200" dirty="0"/>
            <a:t>Treasurer		        Keith Smithers  			     </a:t>
          </a:r>
          <a:r>
            <a:rPr lang="en-US" sz="1100" b="1" kern="1200" dirty="0"/>
            <a:t>(Wishes to stand down)</a:t>
          </a:r>
          <a:endParaRPr lang="en-US" sz="1600" b="1" kern="1200" dirty="0"/>
        </a:p>
        <a:p>
          <a:pPr marL="0" lvl="0" indent="0" algn="l" defTabSz="711200">
            <a:lnSpc>
              <a:spcPct val="90000"/>
            </a:lnSpc>
            <a:spcBef>
              <a:spcPct val="0"/>
            </a:spcBef>
            <a:spcAft>
              <a:spcPct val="35000"/>
            </a:spcAft>
            <a:buNone/>
          </a:pPr>
          <a:r>
            <a:rPr lang="en-US" sz="1600" b="1" kern="1200" dirty="0"/>
            <a:t>Secretary 		   Pauline Catterall</a:t>
          </a:r>
        </a:p>
        <a:p>
          <a:pPr marL="0" lvl="0" indent="0" algn="l" defTabSz="711200">
            <a:lnSpc>
              <a:spcPct val="90000"/>
            </a:lnSpc>
            <a:spcBef>
              <a:spcPct val="0"/>
            </a:spcBef>
            <a:spcAft>
              <a:spcPct val="35000"/>
            </a:spcAft>
            <a:buNone/>
          </a:pPr>
          <a:r>
            <a:rPr lang="en-US" sz="1600" b="1" kern="1200" dirty="0"/>
            <a:t>Membership Secretary         John Barnes</a:t>
          </a:r>
        </a:p>
      </dsp:txBody>
      <dsp:txXfrm>
        <a:off x="623818" y="963549"/>
        <a:ext cx="4337991" cy="2693452"/>
      </dsp:txXfrm>
    </dsp:sp>
    <dsp:sp modelId="{E4984C24-ACAE-4926-9D05-A358BAEC319D}">
      <dsp:nvSpPr>
        <dsp:cNvPr id="0" name=""/>
        <dsp:cNvSpPr/>
      </dsp:nvSpPr>
      <dsp:spPr>
        <a:xfrm>
          <a:off x="5508110" y="404163"/>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29AE9E-AADC-4543-B8DF-9B7BA182319C}">
      <dsp:nvSpPr>
        <dsp:cNvPr id="0" name=""/>
        <dsp:cNvSpPr/>
      </dsp:nvSpPr>
      <dsp:spPr>
        <a:xfrm>
          <a:off x="6008730" y="879752"/>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Appointment of Co-opted Members</a:t>
          </a:r>
        </a:p>
        <a:p>
          <a:pPr marL="0" lvl="0" indent="0" algn="l" defTabSz="711200">
            <a:lnSpc>
              <a:spcPct val="90000"/>
            </a:lnSpc>
            <a:spcBef>
              <a:spcPct val="0"/>
            </a:spcBef>
            <a:spcAft>
              <a:spcPct val="35000"/>
            </a:spcAft>
            <a:buNone/>
          </a:pPr>
          <a:endParaRPr lang="en-US" sz="1600" b="1" kern="1200" dirty="0"/>
        </a:p>
        <a:p>
          <a:pPr marL="0" lvl="0" indent="0" algn="l" defTabSz="711200">
            <a:lnSpc>
              <a:spcPct val="90000"/>
            </a:lnSpc>
            <a:spcBef>
              <a:spcPct val="0"/>
            </a:spcBef>
            <a:spcAft>
              <a:spcPct val="35000"/>
            </a:spcAft>
            <a:buNone/>
          </a:pPr>
          <a:r>
            <a:rPr lang="en-GB" sz="1600" b="1" kern="1200" dirty="0"/>
            <a:t>Editor       		Gregory Gower</a:t>
          </a:r>
        </a:p>
        <a:p>
          <a:pPr marL="0" lvl="0" indent="0" algn="l" defTabSz="711200">
            <a:lnSpc>
              <a:spcPct val="90000"/>
            </a:lnSpc>
            <a:spcBef>
              <a:spcPct val="0"/>
            </a:spcBef>
            <a:spcAft>
              <a:spcPct val="35000"/>
            </a:spcAft>
            <a:buNone/>
          </a:pPr>
          <a:r>
            <a:rPr lang="en-GB" sz="1600" b="1" kern="1200" dirty="0"/>
            <a:t>Awards Secretary  Margaret </a:t>
          </a:r>
          <a:r>
            <a:rPr lang="en-GB" sz="1600" b="1" kern="1200" dirty="0" err="1"/>
            <a:t>Coltman</a:t>
          </a:r>
          <a:endParaRPr lang="en-GB" sz="1600" b="1" kern="1200" dirty="0"/>
        </a:p>
        <a:p>
          <a:pPr marL="0" lvl="0" indent="0" algn="l" defTabSz="711200">
            <a:lnSpc>
              <a:spcPct val="90000"/>
            </a:lnSpc>
            <a:spcBef>
              <a:spcPct val="0"/>
            </a:spcBef>
            <a:spcAft>
              <a:spcPct val="35000"/>
            </a:spcAft>
            <a:buNone/>
          </a:pPr>
          <a:r>
            <a:rPr lang="en-GB" sz="1600" b="1" kern="1200" dirty="0"/>
            <a:t>Web Manager 	  Mark </a:t>
          </a:r>
          <a:r>
            <a:rPr lang="en-GB" sz="1600" b="1" kern="1200" dirty="0" err="1"/>
            <a:t>Donalds</a:t>
          </a:r>
          <a:endParaRPr lang="en-GB" sz="1600" b="1" kern="1200" dirty="0"/>
        </a:p>
        <a:p>
          <a:pPr marL="0" lvl="0" indent="0" algn="l" defTabSz="711200">
            <a:lnSpc>
              <a:spcPct val="90000"/>
            </a:lnSpc>
            <a:spcBef>
              <a:spcPct val="0"/>
            </a:spcBef>
            <a:spcAft>
              <a:spcPct val="35000"/>
            </a:spcAft>
            <a:buNone/>
          </a:pPr>
          <a:r>
            <a:rPr lang="en-GB" sz="1600" b="1" kern="1200" dirty="0"/>
            <a:t>Youth Advisor 		     Mike Mullen</a:t>
          </a:r>
          <a:endParaRPr lang="en-US" sz="1600" b="1" kern="1200" dirty="0"/>
        </a:p>
      </dsp:txBody>
      <dsp:txXfrm>
        <a:off x="6092527" y="963549"/>
        <a:ext cx="4337991" cy="26934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5FB8A-CBAC-4A56-9D40-4E72236341C7}">
      <dsp:nvSpPr>
        <dsp:cNvPr id="0" name=""/>
        <dsp:cNvSpPr/>
      </dsp:nvSpPr>
      <dsp:spPr>
        <a:xfrm>
          <a:off x="-11377" y="416866"/>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57898B-58B4-4C13-BCED-8D30A07F9212}">
      <dsp:nvSpPr>
        <dsp:cNvPr id="0" name=""/>
        <dsp:cNvSpPr/>
      </dsp:nvSpPr>
      <dsp:spPr>
        <a:xfrm>
          <a:off x="489243" y="892455"/>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rgbClr val="002060"/>
              </a:solidFill>
            </a:rPr>
            <a:t>The South East Regional Conference 2022 will be held on </a:t>
          </a:r>
        </a:p>
        <a:p>
          <a:pPr marL="0" lvl="0" indent="0" algn="ctr" defTabSz="1066800">
            <a:lnSpc>
              <a:spcPct val="90000"/>
            </a:lnSpc>
            <a:spcBef>
              <a:spcPct val="0"/>
            </a:spcBef>
            <a:spcAft>
              <a:spcPct val="35000"/>
            </a:spcAft>
            <a:buNone/>
          </a:pPr>
          <a:r>
            <a:rPr lang="en-US" sz="2400" b="1" kern="1200" dirty="0">
              <a:solidFill>
                <a:srgbClr val="002060"/>
              </a:solidFill>
            </a:rPr>
            <a:t>Sunday 27</a:t>
          </a:r>
          <a:r>
            <a:rPr lang="en-US" sz="2400" b="1" kern="1200" baseline="30000" dirty="0">
              <a:solidFill>
                <a:srgbClr val="002060"/>
              </a:solidFill>
            </a:rPr>
            <a:t>th</a:t>
          </a:r>
          <a:r>
            <a:rPr lang="en-US" sz="2400" b="1" kern="1200" dirty="0">
              <a:solidFill>
                <a:srgbClr val="002060"/>
              </a:solidFill>
            </a:rPr>
            <a:t> </a:t>
          </a:r>
          <a:r>
            <a:rPr lang="en-US" sz="2400" b="1" kern="1200">
              <a:solidFill>
                <a:srgbClr val="002060"/>
              </a:solidFill>
            </a:rPr>
            <a:t>March 2022 </a:t>
          </a:r>
          <a:r>
            <a:rPr lang="en-US" sz="1800" b="1" kern="1200" dirty="0">
              <a:solidFill>
                <a:srgbClr val="002060"/>
              </a:solidFill>
            </a:rPr>
            <a:t>venue to be announced</a:t>
          </a:r>
          <a:endParaRPr lang="en-US" sz="2400" b="1" kern="1200" dirty="0">
            <a:solidFill>
              <a:srgbClr val="002060"/>
            </a:solidFill>
          </a:endParaRPr>
        </a:p>
      </dsp:txBody>
      <dsp:txXfrm>
        <a:off x="573040" y="976252"/>
        <a:ext cx="4337991" cy="2693452"/>
      </dsp:txXfrm>
    </dsp:sp>
    <dsp:sp modelId="{E4984C24-ACAE-4926-9D05-A358BAEC319D}">
      <dsp:nvSpPr>
        <dsp:cNvPr id="0" name=""/>
        <dsp:cNvSpPr/>
      </dsp:nvSpPr>
      <dsp:spPr>
        <a:xfrm>
          <a:off x="5508110" y="404163"/>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29AE9E-AADC-4543-B8DF-9B7BA182319C}">
      <dsp:nvSpPr>
        <dsp:cNvPr id="0" name=""/>
        <dsp:cNvSpPr/>
      </dsp:nvSpPr>
      <dsp:spPr>
        <a:xfrm>
          <a:off x="6008730" y="879752"/>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kern="1200" dirty="0">
              <a:solidFill>
                <a:srgbClr val="002060"/>
              </a:solidFill>
            </a:rPr>
            <a:t>There being no further business I declare the formal part of the AGM closed.</a:t>
          </a:r>
          <a:endParaRPr lang="en-US" sz="2800" b="1" kern="1200" dirty="0">
            <a:solidFill>
              <a:srgbClr val="002060"/>
            </a:solidFill>
          </a:endParaRPr>
        </a:p>
      </dsp:txBody>
      <dsp:txXfrm>
        <a:off x="6092527" y="963549"/>
        <a:ext cx="4337991" cy="26934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7E1522-C1FD-430F-955A-AC2242F4654B}" type="datetimeFigureOut">
              <a:rPr lang="en-GB" smtClean="0"/>
              <a:t>29/03/2021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37245A-6ACD-44C2-96E2-BAB114302D66}" type="slidenum">
              <a:rPr lang="en-GB" smtClean="0"/>
              <a:t>‹#›</a:t>
            </a:fld>
            <a:endParaRPr lang="en-GB"/>
          </a:p>
        </p:txBody>
      </p:sp>
    </p:spTree>
    <p:extLst>
      <p:ext uri="{BB962C8B-B14F-4D97-AF65-F5344CB8AC3E}">
        <p14:creationId xmlns:p14="http://schemas.microsoft.com/office/powerpoint/2010/main" val="1089906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37245A-6ACD-44C2-96E2-BAB114302D66}" type="slidenum">
              <a:rPr lang="en-GB" smtClean="0"/>
              <a:t>10</a:t>
            </a:fld>
            <a:endParaRPr lang="en-GB"/>
          </a:p>
        </p:txBody>
      </p:sp>
    </p:spTree>
    <p:extLst>
      <p:ext uri="{BB962C8B-B14F-4D97-AF65-F5344CB8AC3E}">
        <p14:creationId xmlns:p14="http://schemas.microsoft.com/office/powerpoint/2010/main" val="1897658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3/29/2021</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10518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3/29/2021</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139203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3/29/2021</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479171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3/29/2021</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382022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3/29/2021</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15747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3/29/2021</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894601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3/29/2021</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138431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3/29/2021</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94959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3/29/2021</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090258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3/29/2021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534434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3/29/2021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951144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3/29/2021</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156948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3/29/2021</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3742496066"/>
      </p:ext>
    </p:extLst>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1" r:id="rId11"/>
    <p:sldLayoutId id="2147483662"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8B66FB-3589-4D4F-86C0-E98A00C81855}"/>
              </a:ext>
            </a:extLst>
          </p:cNvPr>
          <p:cNvPicPr>
            <a:picLocks noChangeAspect="1"/>
          </p:cNvPicPr>
          <p:nvPr/>
        </p:nvPicPr>
        <p:blipFill rotWithShape="1">
          <a:blip r:embed="rId2">
            <a:duotone>
              <a:prstClr val="black"/>
              <a:schemeClr val="bg2">
                <a:lumMod val="75000"/>
                <a:tint val="45000"/>
                <a:satMod val="400000"/>
              </a:schemeClr>
            </a:duotone>
            <a:extLst>
              <a:ext uri="{BEBA8EAE-BF5A-486C-A8C5-ECC9F3942E4B}">
                <a14:imgProps xmlns:a14="http://schemas.microsoft.com/office/drawing/2010/main">
                  <a14:imgLayer r:embed="rId3">
                    <a14:imgEffect>
                      <a14:colorTemperature colorTemp="5900"/>
                    </a14:imgEffect>
                    <a14:imgEffect>
                      <a14:saturation sat="157000"/>
                    </a14:imgEffect>
                  </a14:imgLayer>
                </a14:imgProps>
              </a:ext>
            </a:extLst>
          </a:blip>
          <a:srcRect b="15730"/>
          <a:stretch/>
        </p:blipFill>
        <p:spPr>
          <a:xfrm>
            <a:off x="-3047" y="10"/>
            <a:ext cx="12191999" cy="6857990"/>
          </a:xfrm>
          <a:prstGeom prst="rect">
            <a:avLst/>
          </a:prstGeom>
        </p:spPr>
      </p:pic>
      <p:sp>
        <p:nvSpPr>
          <p:cNvPr id="16" name="Rectangle 15">
            <a:extLst>
              <a:ext uri="{FF2B5EF4-FFF2-40B4-BE49-F238E27FC236}">
                <a16:creationId xmlns:a16="http://schemas.microsoft.com/office/drawing/2014/main" id="{5683D043-25BB-4AC9-8130-641179672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3323345"/>
          </a:xfrm>
          <a:prstGeom prst="rect">
            <a:avLst/>
          </a:prstGeom>
          <a:gradFill flip="none" rotWithShape="1">
            <a:gsLst>
              <a:gs pos="57000">
                <a:schemeClr val="tx1">
                  <a:alpha val="3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D13BAD-26DA-4FFA-AF93-66C771FD16EF}"/>
              </a:ext>
            </a:extLst>
          </p:cNvPr>
          <p:cNvSpPr>
            <a:spLocks noGrp="1"/>
          </p:cNvSpPr>
          <p:nvPr>
            <p:ph type="ctrTitle"/>
          </p:nvPr>
        </p:nvSpPr>
        <p:spPr>
          <a:xfrm>
            <a:off x="321733" y="451992"/>
            <a:ext cx="11548532" cy="5965585"/>
          </a:xfrm>
        </p:spPr>
        <p:txBody>
          <a:bodyPr anchor="t">
            <a:normAutofit/>
          </a:bodyPr>
          <a:lstStyle/>
          <a:p>
            <a:r>
              <a:rPr lang="en-GB" sz="9600" dirty="0">
                <a:solidFill>
                  <a:schemeClr val="bg1"/>
                </a:solidFill>
              </a:rPr>
              <a:t>2021</a:t>
            </a:r>
            <a:br>
              <a:rPr lang="en-GB" sz="9600" dirty="0">
                <a:solidFill>
                  <a:schemeClr val="bg1"/>
                </a:solidFill>
              </a:rPr>
            </a:br>
            <a:br>
              <a:rPr lang="en-GB" sz="9600" dirty="0">
                <a:solidFill>
                  <a:schemeClr val="bg1"/>
                </a:solidFill>
              </a:rPr>
            </a:br>
            <a:r>
              <a:rPr lang="en-GB" sz="9600" dirty="0">
                <a:solidFill>
                  <a:schemeClr val="bg1"/>
                </a:solidFill>
              </a:rPr>
              <a:t>  </a:t>
            </a:r>
            <a:r>
              <a:rPr lang="en-GB" sz="8000" dirty="0">
                <a:solidFill>
                  <a:schemeClr val="bg1"/>
                </a:solidFill>
              </a:rPr>
              <a:t>NODA SE A.G.M. </a:t>
            </a:r>
            <a:br>
              <a:rPr lang="en-GB" sz="9600" dirty="0">
                <a:solidFill>
                  <a:schemeClr val="bg1"/>
                </a:solidFill>
              </a:rPr>
            </a:br>
            <a:r>
              <a:rPr lang="en-GB" sz="9600" dirty="0">
                <a:solidFill>
                  <a:schemeClr val="bg1"/>
                </a:solidFill>
              </a:rPr>
              <a:t>    - </a:t>
            </a:r>
            <a:r>
              <a:rPr lang="en-GB" sz="6600" dirty="0">
                <a:solidFill>
                  <a:schemeClr val="bg1"/>
                </a:solidFill>
              </a:rPr>
              <a:t>with entertainment</a:t>
            </a:r>
          </a:p>
        </p:txBody>
      </p:sp>
      <p:sp>
        <p:nvSpPr>
          <p:cNvPr id="18" name="Rectangle 17">
            <a:extLst>
              <a:ext uri="{FF2B5EF4-FFF2-40B4-BE49-F238E27FC236}">
                <a16:creationId xmlns:a16="http://schemas.microsoft.com/office/drawing/2014/main" id="{AA61CCAC-6875-474C-8E9E-F57ABF078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47" y="4704862"/>
            <a:ext cx="12191999" cy="2155484"/>
          </a:xfrm>
          <a:prstGeom prst="rect">
            <a:avLst/>
          </a:prstGeom>
          <a:gradFill flip="none" rotWithShape="1">
            <a:gsLst>
              <a:gs pos="59000">
                <a:schemeClr val="tx1">
                  <a:alpha val="3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plate&#10;&#10;Description automatically generated">
            <a:extLst>
              <a:ext uri="{FF2B5EF4-FFF2-40B4-BE49-F238E27FC236}">
                <a16:creationId xmlns:a16="http://schemas.microsoft.com/office/drawing/2014/main" id="{21077375-1F16-4B61-90CC-204990D05E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1410" y="564854"/>
            <a:ext cx="2758956" cy="14436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30319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accent1"/>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246FC69-6F1A-4026-B36A-75AC975525DE}"/>
              </a:ext>
            </a:extLst>
          </p:cNvPr>
          <p:cNvSpPr>
            <a:spLocks noGrp="1"/>
          </p:cNvSpPr>
          <p:nvPr>
            <p:ph type="title"/>
          </p:nvPr>
        </p:nvSpPr>
        <p:spPr>
          <a:xfrm>
            <a:off x="838200" y="713312"/>
            <a:ext cx="3461084" cy="5431376"/>
          </a:xfrm>
        </p:spPr>
        <p:txBody>
          <a:bodyPr vert="horz" lIns="91440" tIns="45720" rIns="91440" bIns="45720" rtlCol="0" anchor="ctr">
            <a:normAutofit/>
          </a:bodyPr>
          <a:lstStyle/>
          <a:p>
            <a:r>
              <a:rPr lang="en-US" dirty="0">
                <a:solidFill>
                  <a:srgbClr val="FFFFFF"/>
                </a:solidFill>
              </a:rPr>
              <a:t>Treasurer’s  Report</a:t>
            </a:r>
          </a:p>
        </p:txBody>
      </p:sp>
      <p:sp>
        <p:nvSpPr>
          <p:cNvPr id="5" name="TextBox 4">
            <a:extLst>
              <a:ext uri="{FF2B5EF4-FFF2-40B4-BE49-F238E27FC236}">
                <a16:creationId xmlns:a16="http://schemas.microsoft.com/office/drawing/2014/main" id="{162DCBBC-B489-483C-B163-A599247724BC}"/>
              </a:ext>
            </a:extLst>
          </p:cNvPr>
          <p:cNvSpPr txBox="1"/>
          <p:nvPr/>
        </p:nvSpPr>
        <p:spPr>
          <a:xfrm>
            <a:off x="5511706" y="276837"/>
            <a:ext cx="6291604" cy="6367244"/>
          </a:xfrm>
          <a:prstGeom prst="rect">
            <a:avLst/>
          </a:prstGeom>
        </p:spPr>
        <p:txBody>
          <a:bodyPr vert="horz" lIns="91440" tIns="45720" rIns="91440" bIns="45720" rtlCol="0" anchor="ctr">
            <a:normAutofit fontScale="25000" lnSpcReduction="20000"/>
          </a:bodyPr>
          <a:lstStyle/>
          <a:p>
            <a:r>
              <a:rPr lang="en-US" sz="6000" dirty="0">
                <a:effectLst/>
                <a:latin typeface="Calibri" panose="020F0502020204030204" pitchFamily="34" charset="0"/>
                <a:ea typeface="SimSun" panose="02010600030101010101" pitchFamily="2" charset="-122"/>
                <a:cs typeface="Times New Roman" panose="02020603050405020304" pitchFamily="18" charset="0"/>
              </a:rPr>
              <a:t>The figures you have on the income/expenditure/balance sheet for the year ending 31</a:t>
            </a:r>
            <a:r>
              <a:rPr lang="en-US" sz="6000" baseline="30000" dirty="0">
                <a:effectLst/>
                <a:latin typeface="Calibri" panose="020F0502020204030204" pitchFamily="34" charset="0"/>
                <a:ea typeface="SimSun" panose="02010600030101010101" pitchFamily="2" charset="-122"/>
                <a:cs typeface="Times New Roman" panose="02020603050405020304" pitchFamily="18" charset="0"/>
              </a:rPr>
              <a:t>st</a:t>
            </a:r>
            <a:r>
              <a:rPr lang="en-US" sz="6000" dirty="0">
                <a:effectLst/>
                <a:latin typeface="Calibri" panose="020F0502020204030204" pitchFamily="34" charset="0"/>
                <a:ea typeface="SimSun" panose="02010600030101010101" pitchFamily="2" charset="-122"/>
                <a:cs typeface="Times New Roman" panose="02020603050405020304" pitchFamily="18" charset="0"/>
              </a:rPr>
              <a:t> December 2020 are for obvious reasons totally unrepresentative of any other year in the past. </a:t>
            </a:r>
            <a:endParaRPr lang="en-GB" sz="6000" dirty="0">
              <a:effectLst/>
              <a:latin typeface="Calibri" panose="020F0502020204030204" pitchFamily="34" charset="0"/>
              <a:ea typeface="SimSun" panose="02010600030101010101" pitchFamily="2" charset="-122"/>
              <a:cs typeface="Times New Roman" panose="02020603050405020304" pitchFamily="18" charset="0"/>
            </a:endParaRPr>
          </a:p>
          <a:p>
            <a:r>
              <a:rPr lang="en-US" sz="6000" dirty="0">
                <a:effectLst/>
                <a:latin typeface="Calibri" panose="020F0502020204030204" pitchFamily="34" charset="0"/>
                <a:ea typeface="SimSun" panose="02010600030101010101" pitchFamily="2" charset="-122"/>
                <a:cs typeface="Times New Roman" panose="02020603050405020304" pitchFamily="18" charset="0"/>
              </a:rPr>
              <a:t> </a:t>
            </a:r>
            <a:endParaRPr lang="en-GB" sz="6000" dirty="0">
              <a:effectLst/>
              <a:latin typeface="Calibri" panose="020F0502020204030204" pitchFamily="34" charset="0"/>
              <a:ea typeface="SimSun" panose="02010600030101010101" pitchFamily="2" charset="-122"/>
              <a:cs typeface="Times New Roman" panose="02020603050405020304" pitchFamily="18" charset="0"/>
            </a:endParaRPr>
          </a:p>
          <a:p>
            <a:r>
              <a:rPr lang="en-US" sz="6000" dirty="0">
                <a:effectLst/>
                <a:latin typeface="Calibri" panose="020F0502020204030204" pitchFamily="34" charset="0"/>
                <a:ea typeface="SimSun" panose="02010600030101010101" pitchFamily="2" charset="-122"/>
                <a:cs typeface="Times New Roman" panose="02020603050405020304" pitchFamily="18" charset="0"/>
              </a:rPr>
              <a:t>Once we hit March 23</a:t>
            </a:r>
            <a:r>
              <a:rPr lang="en-US" sz="6000" baseline="30000" dirty="0">
                <a:effectLst/>
                <a:latin typeface="Calibri" panose="020F0502020204030204" pitchFamily="34" charset="0"/>
                <a:ea typeface="SimSun" panose="02010600030101010101" pitchFamily="2" charset="-122"/>
                <a:cs typeface="Times New Roman" panose="02020603050405020304" pitchFamily="18" charset="0"/>
              </a:rPr>
              <a:t>rd</a:t>
            </a:r>
            <a:r>
              <a:rPr lang="en-US" sz="6000" dirty="0">
                <a:effectLst/>
                <a:latin typeface="Calibri" panose="020F0502020204030204" pitchFamily="34" charset="0"/>
                <a:ea typeface="SimSun" panose="02010600030101010101" pitchFamily="2" charset="-122"/>
                <a:cs typeface="Times New Roman" panose="02020603050405020304" pitchFamily="18" charset="0"/>
              </a:rPr>
              <a:t> 2020 and the music/theatre industry came to a grinding halt, it meant that our Regional Reps like many people in the country had to stop doing the things they loved. The figures for the expenditure must therefore be at least </a:t>
            </a:r>
            <a:r>
              <a:rPr lang="en-GB" sz="6000" dirty="0">
                <a:effectLst/>
                <a:latin typeface="Calibri" panose="020F0502020204030204" pitchFamily="34" charset="0"/>
                <a:ea typeface="SimSun" panose="02010600030101010101" pitchFamily="2" charset="-122"/>
                <a:cs typeface="Times New Roman" panose="02020603050405020304" pitchFamily="18" charset="0"/>
              </a:rPr>
              <a:t>less than </a:t>
            </a:r>
            <a:r>
              <a:rPr lang="en-US" sz="6000" dirty="0">
                <a:effectLst/>
                <a:latin typeface="Calibri" panose="020F0502020204030204" pitchFamily="34" charset="0"/>
                <a:ea typeface="SimSun" panose="02010600030101010101" pitchFamily="2" charset="-122"/>
                <a:cs typeface="Times New Roman" panose="02020603050405020304" pitchFamily="18" charset="0"/>
              </a:rPr>
              <a:t>a quarter of the usual amount spent. Added to this, the fact that the South-East Celebration Day and National A.G.M. were virtual, this must bring the expenditure down even lower. We spent in total £762.41 </a:t>
            </a:r>
            <a:r>
              <a:rPr lang="en-GB" sz="6000" dirty="0">
                <a:effectLst/>
                <a:latin typeface="Calibri" panose="020F0502020204030204" pitchFamily="34" charset="0"/>
                <a:ea typeface="SimSun" panose="02010600030101010101" pitchFamily="2" charset="-122"/>
                <a:cs typeface="Times New Roman" panose="02020603050405020304" pitchFamily="18" charset="0"/>
              </a:rPr>
              <a:t>during the year </a:t>
            </a:r>
            <a:r>
              <a:rPr lang="en-US" sz="6000" dirty="0">
                <a:effectLst/>
                <a:latin typeface="Calibri" panose="020F0502020204030204" pitchFamily="34" charset="0"/>
                <a:ea typeface="SimSun" panose="02010600030101010101" pitchFamily="2" charset="-122"/>
                <a:cs typeface="Times New Roman" panose="02020603050405020304" pitchFamily="18" charset="0"/>
              </a:rPr>
              <a:t>and received £1000 from head office. Our balance at 31/12/2019 was £198.78. So £198.78 plus £1000 minus £762.41 equals £436.37 - our current balance in the bank.</a:t>
            </a:r>
            <a:endParaRPr lang="en-GB" sz="6000" dirty="0">
              <a:effectLst/>
              <a:latin typeface="Calibri" panose="020F0502020204030204" pitchFamily="34" charset="0"/>
              <a:ea typeface="SimSun" panose="02010600030101010101" pitchFamily="2" charset="-122"/>
              <a:cs typeface="Times New Roman" panose="02020603050405020304" pitchFamily="18" charset="0"/>
            </a:endParaRPr>
          </a:p>
          <a:p>
            <a:r>
              <a:rPr lang="en-US" sz="6000" dirty="0">
                <a:effectLst/>
                <a:latin typeface="Calibri" panose="020F0502020204030204" pitchFamily="34" charset="0"/>
                <a:ea typeface="SimSun" panose="02010600030101010101" pitchFamily="2" charset="-122"/>
                <a:cs typeface="Times New Roman" panose="02020603050405020304" pitchFamily="18" charset="0"/>
              </a:rPr>
              <a:t> </a:t>
            </a:r>
            <a:endParaRPr lang="en-GB" sz="6000" dirty="0">
              <a:effectLst/>
              <a:latin typeface="Calibri" panose="020F0502020204030204" pitchFamily="34" charset="0"/>
              <a:ea typeface="SimSun" panose="02010600030101010101" pitchFamily="2" charset="-122"/>
              <a:cs typeface="Times New Roman" panose="02020603050405020304" pitchFamily="18" charset="0"/>
            </a:endParaRPr>
          </a:p>
          <a:p>
            <a:r>
              <a:rPr lang="en-US" sz="6000" dirty="0">
                <a:effectLst/>
                <a:latin typeface="Calibri" panose="020F0502020204030204" pitchFamily="34" charset="0"/>
                <a:ea typeface="SimSun" panose="02010600030101010101" pitchFamily="2" charset="-122"/>
                <a:cs typeface="Times New Roman" panose="02020603050405020304" pitchFamily="18" charset="0"/>
              </a:rPr>
              <a:t>If there are any queries on any of the amounts spent as printed on the  accounts summary, I can hopefully answer them.</a:t>
            </a:r>
            <a:endParaRPr lang="en-GB" sz="6000" dirty="0">
              <a:effectLst/>
              <a:latin typeface="Calibri" panose="020F0502020204030204" pitchFamily="34" charset="0"/>
              <a:ea typeface="SimSun" panose="02010600030101010101" pitchFamily="2" charset="-122"/>
              <a:cs typeface="Times New Roman" panose="02020603050405020304" pitchFamily="18" charset="0"/>
            </a:endParaRPr>
          </a:p>
          <a:p>
            <a:r>
              <a:rPr lang="en-US" sz="6000" dirty="0">
                <a:effectLst/>
                <a:latin typeface="Calibri" panose="020F0502020204030204" pitchFamily="34" charset="0"/>
                <a:ea typeface="SimSun" panose="02010600030101010101" pitchFamily="2" charset="-122"/>
                <a:cs typeface="Times New Roman" panose="02020603050405020304" pitchFamily="18" charset="0"/>
              </a:rPr>
              <a:t> </a:t>
            </a:r>
            <a:endParaRPr lang="en-GB" sz="6000" dirty="0">
              <a:effectLst/>
              <a:latin typeface="Calibri" panose="020F0502020204030204" pitchFamily="34" charset="0"/>
              <a:ea typeface="SimSun" panose="02010600030101010101" pitchFamily="2" charset="-122"/>
              <a:cs typeface="Times New Roman" panose="02020603050405020304" pitchFamily="18" charset="0"/>
            </a:endParaRPr>
          </a:p>
          <a:p>
            <a:r>
              <a:rPr lang="en-US" sz="6000" dirty="0">
                <a:effectLst/>
                <a:latin typeface="Calibri" panose="020F0502020204030204" pitchFamily="34" charset="0"/>
                <a:ea typeface="SimSun" panose="02010600030101010101" pitchFamily="2" charset="-122"/>
                <a:cs typeface="Times New Roman" panose="02020603050405020304" pitchFamily="18" charset="0"/>
              </a:rPr>
              <a:t>So as lockdown begins </a:t>
            </a:r>
            <a:r>
              <a:rPr lang="en-GB" sz="6000" dirty="0">
                <a:effectLst/>
                <a:latin typeface="Calibri" panose="020F0502020204030204" pitchFamily="34" charset="0"/>
                <a:ea typeface="SimSun" panose="02010600030101010101" pitchFamily="2" charset="-122"/>
                <a:cs typeface="Times New Roman" panose="02020603050405020304" pitchFamily="18" charset="0"/>
              </a:rPr>
              <a:t>to ease </a:t>
            </a:r>
            <a:r>
              <a:rPr lang="en-US" sz="6000" dirty="0">
                <a:effectLst/>
                <a:latin typeface="Calibri" panose="020F0502020204030204" pitchFamily="34" charset="0"/>
                <a:ea typeface="SimSun" panose="02010600030101010101" pitchFamily="2" charset="-122"/>
                <a:cs typeface="Times New Roman" panose="02020603050405020304" pitchFamily="18" charset="0"/>
              </a:rPr>
              <a:t>and trustfully continues to </a:t>
            </a:r>
            <a:r>
              <a:rPr lang="en-GB" sz="6000" dirty="0">
                <a:effectLst/>
                <a:latin typeface="Calibri" panose="020F0502020204030204" pitchFamily="34" charset="0"/>
                <a:ea typeface="SimSun" panose="02010600030101010101" pitchFamily="2" charset="-122"/>
                <a:cs typeface="Times New Roman" panose="02020603050405020304" pitchFamily="18" charset="0"/>
              </a:rPr>
              <a:t>do so</a:t>
            </a:r>
            <a:r>
              <a:rPr lang="en-US" sz="6000" dirty="0">
                <a:effectLst/>
                <a:latin typeface="Calibri" panose="020F0502020204030204" pitchFamily="34" charset="0"/>
                <a:ea typeface="SimSun" panose="02010600030101010101" pitchFamily="2" charset="-122"/>
                <a:cs typeface="Times New Roman" panose="02020603050405020304" pitchFamily="18" charset="0"/>
              </a:rPr>
              <a:t>, we at N.O.D.A. hope to see amateur theatre come back to life. </a:t>
            </a:r>
            <a:r>
              <a:rPr lang="en-GB" sz="6000" dirty="0">
                <a:effectLst/>
                <a:latin typeface="Calibri" panose="020F0502020204030204" pitchFamily="34" charset="0"/>
                <a:ea typeface="SimSun" panose="02010600030101010101" pitchFamily="2" charset="-122"/>
                <a:cs typeface="Times New Roman" panose="02020603050405020304" pitchFamily="18" charset="0"/>
              </a:rPr>
              <a:t>I wish you well as you start rehearsals and work towards more productions later this year or in 2022. </a:t>
            </a:r>
            <a:r>
              <a:rPr lang="en-US" sz="6000" dirty="0">
                <a:effectLst/>
                <a:latin typeface="Calibri" panose="020F0502020204030204" pitchFamily="34" charset="0"/>
                <a:ea typeface="SimSun" panose="02010600030101010101" pitchFamily="2" charset="-122"/>
                <a:cs typeface="Times New Roman" panose="02020603050405020304" pitchFamily="18" charset="0"/>
              </a:rPr>
              <a:t>Well done to those in the technical know-how </a:t>
            </a:r>
            <a:r>
              <a:rPr lang="en-GB" sz="6000" dirty="0">
                <a:effectLst/>
                <a:latin typeface="Calibri" panose="020F0502020204030204" pitchFamily="34" charset="0"/>
                <a:ea typeface="SimSun" panose="02010600030101010101" pitchFamily="2" charset="-122"/>
                <a:cs typeface="Times New Roman" panose="02020603050405020304" pitchFamily="18" charset="0"/>
              </a:rPr>
              <a:t>who </a:t>
            </a:r>
            <a:r>
              <a:rPr lang="en-US" sz="6000" dirty="0">
                <a:effectLst/>
                <a:latin typeface="Calibri" panose="020F0502020204030204" pitchFamily="34" charset="0"/>
                <a:ea typeface="SimSun" panose="02010600030101010101" pitchFamily="2" charset="-122"/>
                <a:cs typeface="Times New Roman" panose="02020603050405020304" pitchFamily="18" charset="0"/>
              </a:rPr>
              <a:t>in the last few months who have been performing productions on </a:t>
            </a:r>
            <a:r>
              <a:rPr lang="en-GB" sz="6000" dirty="0">
                <a:effectLst/>
                <a:latin typeface="Calibri" panose="020F0502020204030204" pitchFamily="34" charset="0"/>
                <a:ea typeface="SimSun" panose="02010600030101010101" pitchFamily="2" charset="-122"/>
                <a:cs typeface="Times New Roman" panose="02020603050405020304" pitchFamily="18" charset="0"/>
              </a:rPr>
              <a:t>y</a:t>
            </a:r>
            <a:r>
              <a:rPr lang="en-US" sz="6000" dirty="0" err="1">
                <a:effectLst/>
                <a:latin typeface="Calibri" panose="020F0502020204030204" pitchFamily="34" charset="0"/>
                <a:ea typeface="SimSun" panose="02010600030101010101" pitchFamily="2" charset="-122"/>
                <a:cs typeface="Times New Roman" panose="02020603050405020304" pitchFamily="18" charset="0"/>
              </a:rPr>
              <a:t>outube</a:t>
            </a:r>
            <a:r>
              <a:rPr lang="en-US" sz="6000" dirty="0">
                <a:effectLst/>
                <a:latin typeface="Calibri" panose="020F0502020204030204" pitchFamily="34" charset="0"/>
                <a:ea typeface="SimSun" panose="02010600030101010101" pitchFamily="2" charset="-122"/>
                <a:cs typeface="Times New Roman" panose="02020603050405020304" pitchFamily="18" charset="0"/>
              </a:rPr>
              <a:t> and similar media. </a:t>
            </a:r>
            <a:r>
              <a:rPr lang="en-GB" sz="6000" dirty="0">
                <a:effectLst/>
                <a:latin typeface="Calibri" panose="020F0502020204030204" pitchFamily="34" charset="0"/>
                <a:ea typeface="SimSun" panose="02010600030101010101" pitchFamily="2" charset="-122"/>
                <a:cs typeface="Times New Roman" panose="02020603050405020304" pitchFamily="18" charset="0"/>
              </a:rPr>
              <a:t>Thank you.</a:t>
            </a:r>
          </a:p>
          <a:p>
            <a:r>
              <a:rPr lang="en-US" sz="6000" dirty="0">
                <a:solidFill>
                  <a:srgbClr val="0000FF"/>
                </a:solidFill>
                <a:effectLst/>
                <a:latin typeface="Calibri" panose="020F0502020204030204" pitchFamily="34" charset="0"/>
                <a:ea typeface="SimSun" panose="02010600030101010101" pitchFamily="2" charset="-122"/>
                <a:cs typeface="Times New Roman" panose="02020603050405020304" pitchFamily="18" charset="0"/>
              </a:rPr>
              <a:t> </a:t>
            </a:r>
            <a:endParaRPr lang="en-GB" sz="6000" dirty="0">
              <a:effectLst/>
              <a:latin typeface="Calibri" panose="020F0502020204030204" pitchFamily="34" charset="0"/>
              <a:ea typeface="SimSun" panose="02010600030101010101" pitchFamily="2" charset="-122"/>
              <a:cs typeface="Times New Roman" panose="02020603050405020304" pitchFamily="18" charset="0"/>
            </a:endParaRPr>
          </a:p>
          <a:p>
            <a:r>
              <a:rPr lang="en-US" sz="6000" dirty="0">
                <a:effectLst/>
                <a:latin typeface="Calibri" panose="020F0502020204030204" pitchFamily="34" charset="0"/>
                <a:ea typeface="SimSun" panose="02010600030101010101" pitchFamily="2" charset="-122"/>
                <a:cs typeface="Times New Roman" panose="02020603050405020304" pitchFamily="18" charset="0"/>
              </a:rPr>
              <a:t>On a personal note, I am now looking forward to following my dear friend, Jose Harrison with whom I have been working</a:t>
            </a:r>
            <a:r>
              <a:rPr lang="en-GB" sz="6000" dirty="0">
                <a:effectLst/>
                <a:latin typeface="Calibri" panose="020F0502020204030204" pitchFamily="34" charset="0"/>
                <a:ea typeface="SimSun" panose="02010600030101010101" pitchFamily="2" charset="-122"/>
                <a:cs typeface="Times New Roman" panose="02020603050405020304" pitchFamily="18" charset="0"/>
              </a:rPr>
              <a:t> in amdram</a:t>
            </a:r>
            <a:r>
              <a:rPr lang="en-US" sz="6000" dirty="0">
                <a:effectLst/>
                <a:latin typeface="Calibri" panose="020F0502020204030204" pitchFamily="34" charset="0"/>
                <a:ea typeface="SimSun" panose="02010600030101010101" pitchFamily="2" charset="-122"/>
                <a:cs typeface="Times New Roman" panose="02020603050405020304" pitchFamily="18" charset="0"/>
              </a:rPr>
              <a:t> for over thirty years, as Regional Rep for district 9.  </a:t>
            </a:r>
            <a:r>
              <a:rPr lang="en-GB" sz="6000" dirty="0">
                <a:effectLst/>
                <a:latin typeface="Calibri" panose="020F0502020204030204" pitchFamily="34" charset="0"/>
                <a:ea typeface="SimSun" panose="02010600030101010101" pitchFamily="2" charset="-122"/>
                <a:cs typeface="Times New Roman" panose="02020603050405020304" pitchFamily="18" charset="0"/>
              </a:rPr>
              <a:t>(Crawley, Horsham, Worthing, Littlehampton and Bognor Regis) and look forward to meeting some of you at your future ventures.</a:t>
            </a:r>
          </a:p>
          <a:p>
            <a:r>
              <a:rPr lang="en-GB" sz="6000" dirty="0">
                <a:effectLst/>
                <a:latin typeface="Calibri" panose="020F0502020204030204" pitchFamily="34" charset="0"/>
                <a:ea typeface="SimSun" panose="02010600030101010101" pitchFamily="2" charset="-122"/>
                <a:cs typeface="Times New Roman" panose="02020603050405020304" pitchFamily="18" charset="0"/>
              </a:rPr>
              <a:t> </a:t>
            </a:r>
          </a:p>
          <a:p>
            <a:r>
              <a:rPr lang="en-GB" sz="6000" dirty="0">
                <a:effectLst/>
                <a:latin typeface="Calibri" panose="020F0502020204030204" pitchFamily="34" charset="0"/>
                <a:ea typeface="SimSun" panose="02010600030101010101" pitchFamily="2" charset="-122"/>
                <a:cs typeface="Times New Roman" panose="02020603050405020304" pitchFamily="18" charset="0"/>
              </a:rPr>
              <a:t>I am looking forward to becoming a Regional Rep and hopefully we can find a volunteer to take on the Treasurer’s role.</a:t>
            </a:r>
          </a:p>
          <a:p>
            <a:pPr>
              <a:lnSpc>
                <a:spcPct val="90000"/>
              </a:lnSpc>
            </a:pPr>
            <a:r>
              <a:rPr lang="en-US" sz="6000" dirty="0"/>
              <a:t> </a:t>
            </a:r>
          </a:p>
          <a:p>
            <a:pPr>
              <a:lnSpc>
                <a:spcPct val="90000"/>
              </a:lnSpc>
            </a:pPr>
            <a:r>
              <a:rPr lang="en-US" sz="6000" b="1" dirty="0"/>
              <a:t>Keith Smithers</a:t>
            </a:r>
            <a:endParaRPr lang="en-US" sz="6000" dirty="0"/>
          </a:p>
          <a:p>
            <a:pPr>
              <a:lnSpc>
                <a:spcPct val="90000"/>
              </a:lnSpc>
            </a:pPr>
            <a:r>
              <a:rPr lang="en-US" sz="6000" b="1" dirty="0"/>
              <a:t>NODA SE Treasurer</a:t>
            </a:r>
            <a:endParaRPr lang="en-US" sz="6000" dirty="0"/>
          </a:p>
          <a:p>
            <a:pPr indent="-228600">
              <a:lnSpc>
                <a:spcPct val="90000"/>
              </a:lnSpc>
              <a:spcAft>
                <a:spcPts val="600"/>
              </a:spcAft>
              <a:buFont typeface="Arial" panose="020B0604020202020204" pitchFamily="34" charset="0"/>
              <a:buChar char="•"/>
            </a:pPr>
            <a:endParaRPr lang="en-US" sz="1400" dirty="0"/>
          </a:p>
        </p:txBody>
      </p:sp>
    </p:spTree>
    <p:extLst>
      <p:ext uri="{BB962C8B-B14F-4D97-AF65-F5344CB8AC3E}">
        <p14:creationId xmlns:p14="http://schemas.microsoft.com/office/powerpoint/2010/main" val="3536708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accent1"/>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246FC69-6F1A-4026-B36A-75AC975525DE}"/>
              </a:ext>
            </a:extLst>
          </p:cNvPr>
          <p:cNvSpPr>
            <a:spLocks noGrp="1"/>
          </p:cNvSpPr>
          <p:nvPr>
            <p:ph type="title"/>
          </p:nvPr>
        </p:nvSpPr>
        <p:spPr>
          <a:xfrm>
            <a:off x="838200" y="713312"/>
            <a:ext cx="3949700" cy="5431376"/>
          </a:xfrm>
        </p:spPr>
        <p:txBody>
          <a:bodyPr vert="horz" lIns="91440" tIns="45720" rIns="91440" bIns="45720" rtlCol="0" anchor="ctr">
            <a:normAutofit/>
          </a:bodyPr>
          <a:lstStyle/>
          <a:p>
            <a:r>
              <a:rPr lang="en-US" dirty="0">
                <a:solidFill>
                  <a:srgbClr val="FFFFFF"/>
                </a:solidFill>
              </a:rPr>
              <a:t>President’s Address –</a:t>
            </a:r>
            <a:br>
              <a:rPr lang="en-US" dirty="0">
                <a:solidFill>
                  <a:srgbClr val="FFFFFF"/>
                </a:solidFill>
              </a:rPr>
            </a:br>
            <a:br>
              <a:rPr lang="en-US" dirty="0">
                <a:solidFill>
                  <a:srgbClr val="FFFFFF"/>
                </a:solidFill>
              </a:rPr>
            </a:br>
            <a:r>
              <a:rPr lang="en-US" dirty="0">
                <a:solidFill>
                  <a:srgbClr val="FFFFFF"/>
                </a:solidFill>
              </a:rPr>
              <a:t> </a:t>
            </a:r>
            <a:r>
              <a:rPr lang="en-US" sz="2000" dirty="0">
                <a:solidFill>
                  <a:srgbClr val="FFFFFF"/>
                </a:solidFill>
              </a:rPr>
              <a:t>Christine Hunter Hughes</a:t>
            </a:r>
            <a:endParaRPr lang="en-US" dirty="0">
              <a:solidFill>
                <a:srgbClr val="FFFFFF"/>
              </a:solidFill>
            </a:endParaRPr>
          </a:p>
        </p:txBody>
      </p:sp>
      <p:sp>
        <p:nvSpPr>
          <p:cNvPr id="5" name="TextBox 4">
            <a:extLst>
              <a:ext uri="{FF2B5EF4-FFF2-40B4-BE49-F238E27FC236}">
                <a16:creationId xmlns:a16="http://schemas.microsoft.com/office/drawing/2014/main" id="{162DCBBC-B489-483C-B163-A599247724BC}"/>
              </a:ext>
            </a:extLst>
          </p:cNvPr>
          <p:cNvSpPr txBox="1"/>
          <p:nvPr/>
        </p:nvSpPr>
        <p:spPr>
          <a:xfrm>
            <a:off x="5511704" y="276836"/>
            <a:ext cx="6341939" cy="6392411"/>
          </a:xfrm>
          <a:prstGeom prst="rect">
            <a:avLst/>
          </a:prstGeom>
        </p:spPr>
        <p:txBody>
          <a:bodyPr vert="horz" lIns="91440" tIns="45720" rIns="91440" bIns="45720" rtlCol="0" anchor="ctr">
            <a:normAutofit fontScale="25000" lnSpcReduction="20000"/>
          </a:bodyPr>
          <a:lstStyle/>
          <a:p>
            <a:pPr>
              <a:spcAft>
                <a:spcPts val="1000"/>
              </a:spcAft>
            </a:pPr>
            <a:r>
              <a:rPr lang="en-GB" sz="6400" dirty="0">
                <a:effectLst/>
                <a:latin typeface="Arial" panose="020B0604020202020204" pitchFamily="34" charset="0"/>
                <a:ea typeface="Arial" panose="020B0604020202020204" pitchFamily="34" charset="0"/>
                <a:cs typeface="Times New Roman" panose="02020603050405020304" pitchFamily="18" charset="0"/>
              </a:rPr>
              <a:t>Hello everyone and thank you to Kay and the NODA South East Committee and members for inviting me to join you for your NODA South East Virtual AGM for 2021. We made a couple of very memorable and enjoyable visits to your part of the Country and had several more planned which of course sadly never took place.  It’s all starting to feel as if nothing much has changed; but of course, it has!  We now have the vaccine and a road map out of the lockdown, which it will hopefully be possible to follow, so that come the summer things will hopefully be back to something like normal again – or whatever passes for the new normal!  I know that societies are certainly planning to return as quickly as possible and only last week I received an invitation to a musical to be performed by a relatively new group in mid-June, which will be my first visit ‘in person’ since last October in my 2-year Presidency.   </a:t>
            </a:r>
          </a:p>
          <a:p>
            <a:pPr>
              <a:spcAft>
                <a:spcPts val="1000"/>
              </a:spcAft>
            </a:pPr>
            <a:r>
              <a:rPr lang="en-GB" sz="6400" dirty="0">
                <a:effectLst/>
                <a:latin typeface="Arial" panose="020B0604020202020204" pitchFamily="34" charset="0"/>
                <a:ea typeface="Arial" panose="020B0604020202020204" pitchFamily="34" charset="0"/>
                <a:cs typeface="Times New Roman" panose="02020603050405020304" pitchFamily="18" charset="0"/>
              </a:rPr>
              <a:t>I think I can safely say that my biennial presidential term has certainly been unique.  In fact, apart from a socially distanced play which I saw last October, the NODA North AGM held at Scotch Corner on 15</a:t>
            </a:r>
            <a:r>
              <a:rPr lang="en-GB" sz="6400" baseline="30000" dirty="0">
                <a:effectLst/>
                <a:latin typeface="Arial" panose="020B0604020202020204" pitchFamily="34" charset="0"/>
                <a:ea typeface="Arial" panose="020B0604020202020204" pitchFamily="34" charset="0"/>
                <a:cs typeface="Times New Roman" panose="02020603050405020304" pitchFamily="18" charset="0"/>
              </a:rPr>
              <a:t>th</a:t>
            </a:r>
            <a:r>
              <a:rPr lang="en-GB" sz="6400" dirty="0">
                <a:effectLst/>
                <a:latin typeface="Arial" panose="020B0604020202020204" pitchFamily="34" charset="0"/>
                <a:ea typeface="Arial" panose="020B0604020202020204" pitchFamily="34" charset="0"/>
                <a:cs typeface="Times New Roman" panose="02020603050405020304" pitchFamily="18" charset="0"/>
              </a:rPr>
              <a:t> March last year was my last official engagement in person.  Since then, like everyone else, we have all just had to make the absolute most of the things we can do and try not to dwell too much on the things we are, at present, unable to do!  However, one of the very real positives of virtual meetings is that it gives you the opportunity to connect with SO many more members. No, it’s not the same but it is still a wonderful coming together of the South East NODA Family and a clear demonstration that there are no strangers in NODA, only friends we have not met yet. </a:t>
            </a:r>
          </a:p>
          <a:p>
            <a:pPr>
              <a:spcAft>
                <a:spcPts val="1000"/>
              </a:spcAft>
            </a:pPr>
            <a:r>
              <a:rPr lang="en-GB" sz="6400" dirty="0">
                <a:effectLst/>
                <a:latin typeface="Arial" panose="020B0604020202020204" pitchFamily="34" charset="0"/>
                <a:ea typeface="Arial" panose="020B0604020202020204" pitchFamily="34" charset="0"/>
                <a:cs typeface="Times New Roman" panose="02020603050405020304" pitchFamily="18" charset="0"/>
              </a:rPr>
              <a:t>We are all looking forward to September when we shall all be able to celebrate Gordon Richardson from NODA North being installed as the NODA National President in Durham, albeit 12 months late, but what a celebration it will be, not least because (hopefully) we are all going to be able to get together to celebrate in style once more. </a:t>
            </a:r>
          </a:p>
          <a:p>
            <a:pPr indent="-228600">
              <a:lnSpc>
                <a:spcPct val="90000"/>
              </a:lnSpc>
              <a:spcAft>
                <a:spcPts val="600"/>
              </a:spcAft>
              <a:buFont typeface="Arial" panose="020B0604020202020204" pitchFamily="34" charset="0"/>
              <a:buChar char="•"/>
            </a:pPr>
            <a:endParaRPr lang="en-US" sz="1400" dirty="0"/>
          </a:p>
        </p:txBody>
      </p:sp>
    </p:spTree>
    <p:extLst>
      <p:ext uri="{BB962C8B-B14F-4D97-AF65-F5344CB8AC3E}">
        <p14:creationId xmlns:p14="http://schemas.microsoft.com/office/powerpoint/2010/main" val="1842425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accent1"/>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246FC69-6F1A-4026-B36A-75AC975525DE}"/>
              </a:ext>
            </a:extLst>
          </p:cNvPr>
          <p:cNvSpPr>
            <a:spLocks noGrp="1"/>
          </p:cNvSpPr>
          <p:nvPr>
            <p:ph type="title"/>
          </p:nvPr>
        </p:nvSpPr>
        <p:spPr>
          <a:xfrm>
            <a:off x="838200" y="713312"/>
            <a:ext cx="3949700" cy="5431376"/>
          </a:xfrm>
        </p:spPr>
        <p:txBody>
          <a:bodyPr vert="horz" lIns="91440" tIns="45720" rIns="91440" bIns="45720" rtlCol="0" anchor="ctr">
            <a:normAutofit/>
          </a:bodyPr>
          <a:lstStyle/>
          <a:p>
            <a:r>
              <a:rPr lang="en-US" dirty="0">
                <a:solidFill>
                  <a:srgbClr val="FFFFFF"/>
                </a:solidFill>
              </a:rPr>
              <a:t>President’s Address –</a:t>
            </a:r>
            <a:br>
              <a:rPr lang="en-US" dirty="0">
                <a:solidFill>
                  <a:srgbClr val="FFFFFF"/>
                </a:solidFill>
              </a:rPr>
            </a:br>
            <a:r>
              <a:rPr lang="en-US" sz="2400" dirty="0">
                <a:solidFill>
                  <a:srgbClr val="FFFFFF"/>
                </a:solidFill>
              </a:rPr>
              <a:t>continued</a:t>
            </a:r>
            <a:br>
              <a:rPr lang="en-US" dirty="0">
                <a:solidFill>
                  <a:srgbClr val="FFFFFF"/>
                </a:solidFill>
              </a:rPr>
            </a:br>
            <a:br>
              <a:rPr lang="en-US" dirty="0">
                <a:solidFill>
                  <a:srgbClr val="FFFFFF"/>
                </a:solidFill>
              </a:rPr>
            </a:br>
            <a:r>
              <a:rPr lang="en-US" dirty="0">
                <a:solidFill>
                  <a:srgbClr val="FFFFFF"/>
                </a:solidFill>
              </a:rPr>
              <a:t> </a:t>
            </a:r>
          </a:p>
        </p:txBody>
      </p:sp>
      <p:sp>
        <p:nvSpPr>
          <p:cNvPr id="5" name="TextBox 4">
            <a:extLst>
              <a:ext uri="{FF2B5EF4-FFF2-40B4-BE49-F238E27FC236}">
                <a16:creationId xmlns:a16="http://schemas.microsoft.com/office/drawing/2014/main" id="{162DCBBC-B489-483C-B163-A599247724BC}"/>
              </a:ext>
            </a:extLst>
          </p:cNvPr>
          <p:cNvSpPr txBox="1"/>
          <p:nvPr/>
        </p:nvSpPr>
        <p:spPr>
          <a:xfrm>
            <a:off x="5511704" y="276836"/>
            <a:ext cx="6341939" cy="6392411"/>
          </a:xfrm>
          <a:prstGeom prst="rect">
            <a:avLst/>
          </a:prstGeom>
        </p:spPr>
        <p:txBody>
          <a:bodyPr vert="horz" lIns="91440" tIns="45720" rIns="91440" bIns="45720" rtlCol="0" anchor="ctr">
            <a:normAutofit fontScale="25000" lnSpcReduction="20000"/>
          </a:bodyPr>
          <a:lstStyle/>
          <a:p>
            <a:pPr>
              <a:spcAft>
                <a:spcPts val="1000"/>
              </a:spcAft>
            </a:pPr>
            <a:r>
              <a:rPr lang="en-GB" sz="4000" dirty="0">
                <a:effectLst/>
                <a:latin typeface="Arial" panose="020B0604020202020204" pitchFamily="34" charset="0"/>
                <a:ea typeface="Arial" panose="020B0604020202020204" pitchFamily="34" charset="0"/>
                <a:cs typeface="Times New Roman" panose="02020603050405020304" pitchFamily="18" charset="0"/>
              </a:rPr>
              <a:t>. </a:t>
            </a:r>
            <a:endParaRPr lang="en-GB" sz="6400" dirty="0">
              <a:effectLst/>
              <a:latin typeface="Arial" panose="020B0604020202020204" pitchFamily="34" charset="0"/>
              <a:ea typeface="Arial" panose="020B0604020202020204" pitchFamily="34" charset="0"/>
              <a:cs typeface="Times New Roman" panose="02020603050405020304" pitchFamily="18" charset="0"/>
            </a:endParaRPr>
          </a:p>
          <a:p>
            <a:pPr>
              <a:spcAft>
                <a:spcPts val="1000"/>
              </a:spcAft>
            </a:pPr>
            <a:r>
              <a:rPr lang="en-GB" sz="6400" dirty="0">
                <a:effectLst/>
                <a:latin typeface="Arial" panose="020B0604020202020204" pitchFamily="34" charset="0"/>
                <a:ea typeface="Arial" panose="020B0604020202020204" pitchFamily="34" charset="0"/>
                <a:cs typeface="Times New Roman" panose="02020603050405020304" pitchFamily="18" charset="0"/>
              </a:rPr>
              <a:t>Your NODA Council has continued to meet via Zoom to ensure that we are all ready, willing and able to offer additional help and support just as soon as it is safe to return to rehearsals and productions. However, until that wonderful day dawns please do continue to do all the things wonderfully creative things, which have been so well demonstrated over the last twelve months to engage with both members and audiences to maintain the NODA family </a:t>
            </a:r>
            <a:r>
              <a:rPr lang="en-GB" sz="6400" dirty="0">
                <a:effectLst/>
                <a:latin typeface="Arial" panose="020B0604020202020204" pitchFamily="34" charset="0"/>
                <a:ea typeface="Arial" panose="020B0604020202020204" pitchFamily="34" charset="0"/>
                <a:cs typeface="Calibri" panose="020F0502020204030204" pitchFamily="34" charset="0"/>
              </a:rPr>
              <a:t>with all the social benefits that ‘just belonging’ brings. The friendship, camaraderie, tolerance, and that sense of belonging and community </a:t>
            </a:r>
            <a:r>
              <a:rPr lang="en-GB" sz="6400" dirty="0">
                <a:effectLst/>
                <a:latin typeface="Arial" panose="020B0604020202020204" pitchFamily="34" charset="0"/>
                <a:ea typeface="Arial" panose="020B0604020202020204" pitchFamily="34" charset="0"/>
                <a:cs typeface="Times New Roman" panose="02020603050405020304" pitchFamily="18" charset="0"/>
              </a:rPr>
              <a:t>which have proved invaluable whilst we have all been existing in, more or less splendid isolation for so long and unable to meet physically, or put on shows to entertain audiences, or even meet friends and family. </a:t>
            </a:r>
          </a:p>
          <a:p>
            <a:pPr>
              <a:spcAft>
                <a:spcPts val="1000"/>
              </a:spcAft>
            </a:pPr>
            <a:r>
              <a:rPr lang="en-GB" sz="6400" dirty="0">
                <a:effectLst/>
                <a:latin typeface="Arial" panose="020B0604020202020204" pitchFamily="34" charset="0"/>
                <a:ea typeface="Arial" panose="020B0604020202020204" pitchFamily="34" charset="0"/>
                <a:cs typeface="Times New Roman" panose="02020603050405020304" pitchFamily="18" charset="0"/>
              </a:rPr>
              <a:t>In view of the uncertainties which still prevail the Summer School Committee have, very reluctantly, decided that this year’s summer school will be a virtual event, as last years was. However, planning has already begun for Summer School to revert to normal in 2022 – when we are promised bells and whistles!</a:t>
            </a:r>
          </a:p>
          <a:p>
            <a:pPr>
              <a:spcAft>
                <a:spcPts val="1000"/>
              </a:spcAft>
            </a:pPr>
            <a:r>
              <a:rPr lang="en-GB" sz="6400" dirty="0">
                <a:effectLst/>
                <a:latin typeface="Arial" panose="020B0604020202020204" pitchFamily="34" charset="0"/>
                <a:ea typeface="Arial" panose="020B0604020202020204" pitchFamily="34" charset="0"/>
                <a:cs typeface="Times New Roman" panose="02020603050405020304" pitchFamily="18" charset="0"/>
              </a:rPr>
              <a:t>Speaking of bells and whistles – I do hope that you have had a chance to look at the New NODA Pantomime website?  Do take a look.  If pantomimes are within your performing canon, there really is something for everyone, and what better way to welcome your audiences back than with a pantomime?  I think we could all do with a really good laugh?</a:t>
            </a:r>
          </a:p>
          <a:p>
            <a:pPr>
              <a:spcAft>
                <a:spcPts val="1000"/>
              </a:spcAft>
            </a:pPr>
            <a:r>
              <a:rPr lang="en-GB" sz="6400" dirty="0">
                <a:effectLst/>
                <a:latin typeface="Arial" panose="020B0604020202020204" pitchFamily="34" charset="0"/>
                <a:ea typeface="Arial" panose="020B0604020202020204" pitchFamily="34" charset="0"/>
                <a:cs typeface="Times New Roman" panose="02020603050405020304" pitchFamily="18" charset="0"/>
              </a:rPr>
              <a:t>I would like to thank Kay, and all the NODA South East Committee for the organisation which has been necessary to bring this year’s AGM to ‘a screen near you’ in that hope and expectation that it will prove to be a unique occasion and that in the very near future shows can and MUST go on!   </a:t>
            </a:r>
          </a:p>
          <a:p>
            <a:pPr indent="-228600">
              <a:lnSpc>
                <a:spcPct val="90000"/>
              </a:lnSpc>
              <a:spcAft>
                <a:spcPts val="600"/>
              </a:spcAft>
              <a:buFont typeface="Arial" panose="020B0604020202020204" pitchFamily="34" charset="0"/>
              <a:buChar char="•"/>
            </a:pPr>
            <a:endParaRPr lang="en-US" sz="1400" dirty="0"/>
          </a:p>
        </p:txBody>
      </p:sp>
    </p:spTree>
    <p:extLst>
      <p:ext uri="{BB962C8B-B14F-4D97-AF65-F5344CB8AC3E}">
        <p14:creationId xmlns:p14="http://schemas.microsoft.com/office/powerpoint/2010/main" val="3858592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11" name="Rectangle 10">
            <a:extLst>
              <a:ext uri="{FF2B5EF4-FFF2-40B4-BE49-F238E27FC236}">
                <a16:creationId xmlns:a16="http://schemas.microsoft.com/office/drawing/2014/main" id="{082FD8D3-C74C-4B1D-A596-F090EE1A2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3D6B5C-B8B4-4071-9480-DEE5EC781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69819AD-5827-4DA2-9E5C-8A852EEECF0E}"/>
              </a:ext>
            </a:extLst>
          </p:cNvPr>
          <p:cNvSpPr>
            <a:spLocks noGrp="1"/>
          </p:cNvSpPr>
          <p:nvPr>
            <p:ph type="title"/>
          </p:nvPr>
        </p:nvSpPr>
        <p:spPr>
          <a:xfrm>
            <a:off x="1267098" y="2242457"/>
            <a:ext cx="4233680" cy="2373086"/>
          </a:xfrm>
        </p:spPr>
        <p:txBody>
          <a:bodyPr vert="horz" lIns="91440" tIns="45720" rIns="91440" bIns="45720" rtlCol="0" anchor="ctr">
            <a:normAutofit/>
          </a:bodyPr>
          <a:lstStyle/>
          <a:p>
            <a:r>
              <a:rPr lang="en-US" sz="4000" dirty="0">
                <a:solidFill>
                  <a:srgbClr val="FFFFFF"/>
                </a:solidFill>
              </a:rPr>
              <a:t>Election of SE </a:t>
            </a:r>
            <a:r>
              <a:rPr lang="en-US" sz="4000" dirty="0" err="1">
                <a:solidFill>
                  <a:srgbClr val="FFFFFF"/>
                </a:solidFill>
              </a:rPr>
              <a:t>Councillor</a:t>
            </a:r>
            <a:endParaRPr lang="en-US" sz="4000" dirty="0">
              <a:solidFill>
                <a:srgbClr val="FFFFFF"/>
              </a:solidFill>
            </a:endParaRPr>
          </a:p>
        </p:txBody>
      </p:sp>
      <p:sp>
        <p:nvSpPr>
          <p:cNvPr id="4" name="Text Placeholder 3">
            <a:extLst>
              <a:ext uri="{FF2B5EF4-FFF2-40B4-BE49-F238E27FC236}">
                <a16:creationId xmlns:a16="http://schemas.microsoft.com/office/drawing/2014/main" id="{4B4B06C3-8665-445E-821D-FBCCA647E8D7}"/>
              </a:ext>
            </a:extLst>
          </p:cNvPr>
          <p:cNvSpPr>
            <a:spLocks noGrp="1"/>
          </p:cNvSpPr>
          <p:nvPr>
            <p:ph type="body" sz="half" idx="2"/>
          </p:nvPr>
        </p:nvSpPr>
        <p:spPr>
          <a:xfrm>
            <a:off x="6460667" y="713313"/>
            <a:ext cx="4893134" cy="5431376"/>
          </a:xfrm>
        </p:spPr>
        <p:txBody>
          <a:bodyPr vert="horz" lIns="91440" tIns="45720" rIns="91440" bIns="45720" rtlCol="0" anchor="ctr">
            <a:normAutofit/>
          </a:bodyPr>
          <a:lstStyle/>
          <a:p>
            <a:pPr algn="just"/>
            <a:r>
              <a:rPr lang="en-GB" b="1" cap="none" dirty="0"/>
              <a:t>Kay Rowan is willing to continue to serve as Regional Councillor – and there not being any other nominations, the President Christine Hunter Hughes  declared Kay Rowan duly elected as Councillor for the South East Region for 2021-2022. (Under Rule 23)</a:t>
            </a:r>
          </a:p>
          <a:p>
            <a:pPr algn="l"/>
            <a:endParaRPr lang="en-US" dirty="0"/>
          </a:p>
        </p:txBody>
      </p:sp>
    </p:spTree>
    <p:extLst>
      <p:ext uri="{BB962C8B-B14F-4D97-AF65-F5344CB8AC3E}">
        <p14:creationId xmlns:p14="http://schemas.microsoft.com/office/powerpoint/2010/main" val="521332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11" name="Rectangle 10">
            <a:extLst>
              <a:ext uri="{FF2B5EF4-FFF2-40B4-BE49-F238E27FC236}">
                <a16:creationId xmlns:a16="http://schemas.microsoft.com/office/drawing/2014/main" id="{E8009B31-EE3C-4DCE-88F0-EA3FE2AB8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82D9556-7EB0-4226-B5CF-E48584DA6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17261" y="889461"/>
            <a:ext cx="3011208" cy="5138270"/>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DAAA71B-21CF-4B07-8D6D-27D7F162D53B}"/>
              </a:ext>
            </a:extLst>
          </p:cNvPr>
          <p:cNvSpPr>
            <a:spLocks noGrp="1"/>
          </p:cNvSpPr>
          <p:nvPr>
            <p:ph type="title"/>
          </p:nvPr>
        </p:nvSpPr>
        <p:spPr>
          <a:xfrm>
            <a:off x="8556770" y="2293841"/>
            <a:ext cx="3392297" cy="1850872"/>
          </a:xfrm>
        </p:spPr>
        <p:txBody>
          <a:bodyPr vert="horz" lIns="91440" tIns="45720" rIns="91440" bIns="45720" rtlCol="0" anchor="ctr">
            <a:normAutofit fontScale="90000"/>
          </a:bodyPr>
          <a:lstStyle/>
          <a:p>
            <a:pPr algn="l"/>
            <a:r>
              <a:rPr lang="en-US" dirty="0">
                <a:solidFill>
                  <a:srgbClr val="FFFFFF"/>
                </a:solidFill>
              </a:rPr>
              <a:t>Election of Regional Representatives</a:t>
            </a:r>
          </a:p>
        </p:txBody>
      </p:sp>
      <p:sp>
        <p:nvSpPr>
          <p:cNvPr id="4" name="Text Placeholder 3">
            <a:extLst>
              <a:ext uri="{FF2B5EF4-FFF2-40B4-BE49-F238E27FC236}">
                <a16:creationId xmlns:a16="http://schemas.microsoft.com/office/drawing/2014/main" id="{DCF4BF10-5765-455D-93AF-31EF35BEC31D}"/>
              </a:ext>
            </a:extLst>
          </p:cNvPr>
          <p:cNvSpPr>
            <a:spLocks noGrp="1"/>
          </p:cNvSpPr>
          <p:nvPr>
            <p:ph type="body" sz="half" idx="2"/>
          </p:nvPr>
        </p:nvSpPr>
        <p:spPr>
          <a:xfrm>
            <a:off x="838200" y="740229"/>
            <a:ext cx="6837727" cy="5436734"/>
          </a:xfrm>
        </p:spPr>
        <p:txBody>
          <a:bodyPr vert="horz" lIns="91440" tIns="45720" rIns="91440" bIns="45720" rtlCol="0" anchor="ctr">
            <a:noAutofit/>
          </a:bodyPr>
          <a:lstStyle/>
          <a:p>
            <a:pPr algn="l"/>
            <a:r>
              <a:rPr lang="en-US" sz="1250" b="1" cap="none" dirty="0"/>
              <a:t>With one exception he following Regional Reps are willing to continue, and there being no other nominations I declare they are duly elected for 2021-2022.  </a:t>
            </a:r>
          </a:p>
          <a:p>
            <a:pPr algn="l"/>
            <a:r>
              <a:rPr lang="en-US" sz="1250" b="1" cap="none" dirty="0"/>
              <a:t>District 1	Lance Milton</a:t>
            </a:r>
          </a:p>
          <a:p>
            <a:pPr algn="l"/>
            <a:r>
              <a:rPr lang="en-US" sz="1250" b="1" cap="none" dirty="0"/>
              <a:t>District 2	Brenda Gower</a:t>
            </a:r>
          </a:p>
          <a:p>
            <a:pPr algn="l"/>
            <a:r>
              <a:rPr lang="en-US" sz="1250" b="1" cap="none" dirty="0"/>
              <a:t>District 3	Anne Lawson</a:t>
            </a:r>
          </a:p>
          <a:p>
            <a:pPr algn="l"/>
            <a:r>
              <a:rPr lang="en-US" sz="1250" b="1" cap="none" dirty="0"/>
              <a:t>District 5	Gordon Harris</a:t>
            </a:r>
          </a:p>
          <a:p>
            <a:pPr algn="l"/>
            <a:r>
              <a:rPr lang="en-US" sz="1250" b="1" cap="none" dirty="0"/>
              <a:t>District 6	Cheryl </a:t>
            </a:r>
            <a:r>
              <a:rPr lang="en-US" sz="1250" b="1" cap="none" dirty="0" err="1"/>
              <a:t>Marksford</a:t>
            </a:r>
            <a:endParaRPr lang="en-US" sz="1250" b="1" cap="none" dirty="0"/>
          </a:p>
          <a:p>
            <a:pPr algn="l"/>
            <a:r>
              <a:rPr lang="en-US" sz="1250" b="1" cap="none" dirty="0"/>
              <a:t>District 7 	Doreen Grierson</a:t>
            </a:r>
          </a:p>
          <a:p>
            <a:pPr algn="l"/>
            <a:r>
              <a:rPr lang="en-US" sz="1250" b="1" cap="none" dirty="0"/>
              <a:t>District 9	Keith Smithers</a:t>
            </a:r>
          </a:p>
          <a:p>
            <a:pPr algn="l"/>
            <a:r>
              <a:rPr lang="en-US" sz="1250" b="1" cap="none" dirty="0"/>
              <a:t>District 10	Mark </a:t>
            </a:r>
            <a:r>
              <a:rPr lang="en-US" sz="1250" b="1" cap="none" dirty="0" err="1"/>
              <a:t>Donalds</a:t>
            </a:r>
            <a:endParaRPr lang="en-US" sz="1250" b="1" cap="none" dirty="0"/>
          </a:p>
          <a:p>
            <a:pPr algn="l"/>
            <a:r>
              <a:rPr lang="en-US" sz="1250" b="1" cap="none" dirty="0"/>
              <a:t>District 12	E Gloria Smith</a:t>
            </a:r>
          </a:p>
          <a:p>
            <a:pPr algn="l"/>
            <a:r>
              <a:rPr lang="en-US" sz="1250" b="1" cap="none" dirty="0"/>
              <a:t>District 13	Marie </a:t>
            </a:r>
            <a:r>
              <a:rPr lang="en-US" sz="1250" b="1" cap="none" dirty="0" err="1"/>
              <a:t>Coltman</a:t>
            </a:r>
            <a:endParaRPr lang="en-US" sz="1250" b="1" cap="none" dirty="0"/>
          </a:p>
          <a:p>
            <a:pPr algn="l"/>
            <a:r>
              <a:rPr lang="en-US" sz="1250" b="1" cap="none" dirty="0"/>
              <a:t>District 14	Chris Horton</a:t>
            </a:r>
          </a:p>
          <a:p>
            <a:pPr algn="l"/>
            <a:r>
              <a:rPr lang="en-US" sz="1250" b="1" cap="none" dirty="0"/>
              <a:t>District 16	Christine Blow</a:t>
            </a:r>
          </a:p>
          <a:p>
            <a:pPr algn="l"/>
            <a:r>
              <a:rPr lang="en-US" sz="1250" b="1" cap="none" dirty="0"/>
              <a:t>District 17	Mark Allen</a:t>
            </a:r>
          </a:p>
          <a:p>
            <a:pPr algn="l"/>
            <a:r>
              <a:rPr lang="en-US" sz="1250" b="1" cap="none" dirty="0"/>
              <a:t>District 18	Pauline Surrey</a:t>
            </a:r>
          </a:p>
          <a:p>
            <a:pPr algn="l"/>
            <a:r>
              <a:rPr lang="en-US" sz="1250" b="1" cap="none" dirty="0"/>
              <a:t>District 19 	Graham </a:t>
            </a:r>
            <a:r>
              <a:rPr lang="en-US" sz="1250" b="1" cap="none" dirty="0" err="1"/>
              <a:t>Botterill</a:t>
            </a:r>
            <a:endParaRPr lang="en-US" sz="1250" b="1" cap="none" dirty="0"/>
          </a:p>
        </p:txBody>
      </p:sp>
    </p:spTree>
    <p:extLst>
      <p:ext uri="{BB962C8B-B14F-4D97-AF65-F5344CB8AC3E}">
        <p14:creationId xmlns:p14="http://schemas.microsoft.com/office/powerpoint/2010/main" val="4270500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2EA9D-F30C-4295-A142-F8931647CDF2}"/>
              </a:ext>
            </a:extLst>
          </p:cNvPr>
          <p:cNvSpPr>
            <a:spLocks noGrp="1"/>
          </p:cNvSpPr>
          <p:nvPr>
            <p:ph type="title"/>
          </p:nvPr>
        </p:nvSpPr>
        <p:spPr>
          <a:xfrm>
            <a:off x="2971800" y="279400"/>
            <a:ext cx="8382001" cy="1892300"/>
          </a:xfrm>
        </p:spPr>
        <p:txBody>
          <a:bodyPr>
            <a:normAutofit/>
          </a:bodyPr>
          <a:lstStyle/>
          <a:p>
            <a:pPr algn="ctr"/>
            <a:r>
              <a:rPr lang="en-GB" dirty="0">
                <a:latin typeface="Arial" panose="020B0604020202020204" pitchFamily="34" charset="0"/>
                <a:cs typeface="Arial" panose="020B0604020202020204" pitchFamily="34" charset="0"/>
              </a:rPr>
              <a:t>Appointment of Officers &amp; Co-Opted Members</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2021-2022</a:t>
            </a:r>
          </a:p>
        </p:txBody>
      </p:sp>
      <p:graphicFrame>
        <p:nvGraphicFramePr>
          <p:cNvPr id="5" name="Content Placeholder 2">
            <a:extLst>
              <a:ext uri="{FF2B5EF4-FFF2-40B4-BE49-F238E27FC236}">
                <a16:creationId xmlns:a16="http://schemas.microsoft.com/office/drawing/2014/main" id="{6F41A87A-43EF-477D-A341-F07F6FADB0FB}"/>
              </a:ext>
            </a:extLst>
          </p:cNvPr>
          <p:cNvGraphicFramePr>
            <a:graphicFrameLocks noGrp="1"/>
          </p:cNvGraphicFramePr>
          <p:nvPr>
            <p:ph idx="1"/>
            <p:extLst>
              <p:ext uri="{D42A27DB-BD31-4B8C-83A1-F6EECF244321}">
                <p14:modId xmlns:p14="http://schemas.microsoft.com/office/powerpoint/2010/main" val="2003300221"/>
              </p:ext>
            </p:extLst>
          </p:nvPr>
        </p:nvGraphicFramePr>
        <p:xfrm>
          <a:off x="838200" y="2031999"/>
          <a:ext cx="10515600" cy="4144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2915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6F41A87A-43EF-477D-A341-F07F6FADB0FB}"/>
              </a:ext>
            </a:extLst>
          </p:cNvPr>
          <p:cNvGraphicFramePr>
            <a:graphicFrameLocks noGrp="1"/>
          </p:cNvGraphicFramePr>
          <p:nvPr>
            <p:ph idx="1"/>
            <p:extLst>
              <p:ext uri="{D42A27DB-BD31-4B8C-83A1-F6EECF244321}">
                <p14:modId xmlns:p14="http://schemas.microsoft.com/office/powerpoint/2010/main" val="2626840026"/>
              </p:ext>
            </p:extLst>
          </p:nvPr>
        </p:nvGraphicFramePr>
        <p:xfrm>
          <a:off x="838200" y="2031999"/>
          <a:ext cx="10515600" cy="4144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6382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9" name="Rectangle 8">
            <a:extLst>
              <a:ext uri="{FF2B5EF4-FFF2-40B4-BE49-F238E27FC236}">
                <a16:creationId xmlns:a16="http://schemas.microsoft.com/office/drawing/2014/main" id="{8A8E2B3D-9013-49DD-AD19-465E6B843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420F6C3-AAF3-4091-9B71-5FB534BD4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169896" y="0"/>
            <a:ext cx="6022105" cy="6858000"/>
          </a:xfrm>
          <a:custGeom>
            <a:avLst/>
            <a:gdLst>
              <a:gd name="connsiteX0" fmla="*/ 606846 w 6022105"/>
              <a:gd name="connsiteY0" fmla="*/ 0 h 6858000"/>
              <a:gd name="connsiteX1" fmla="*/ 6022105 w 6022105"/>
              <a:gd name="connsiteY1" fmla="*/ 0 h 6858000"/>
              <a:gd name="connsiteX2" fmla="*/ 6022105 w 6022105"/>
              <a:gd name="connsiteY2" fmla="*/ 6858000 h 6858000"/>
              <a:gd name="connsiteX3" fmla="*/ 0 w 6022105"/>
              <a:gd name="connsiteY3" fmla="*/ 6858000 h 6858000"/>
              <a:gd name="connsiteX4" fmla="*/ 374372 w 6022105"/>
              <a:gd name="connsiteY4" fmla="*/ 6658805 h 6858000"/>
              <a:gd name="connsiteX5" fmla="*/ 537405 w 6022105"/>
              <a:gd name="connsiteY5" fmla="*/ 6431153 h 6858000"/>
              <a:gd name="connsiteX6" fmla="*/ 594769 w 6022105"/>
              <a:gd name="connsiteY6" fmla="*/ 6367127 h 6858000"/>
              <a:gd name="connsiteX7" fmla="*/ 736668 w 6022105"/>
              <a:gd name="connsiteY7" fmla="*/ 6281757 h 6858000"/>
              <a:gd name="connsiteX8" fmla="*/ 984239 w 6022105"/>
              <a:gd name="connsiteY8" fmla="*/ 6100347 h 6858000"/>
              <a:gd name="connsiteX9" fmla="*/ 893664 w 6022105"/>
              <a:gd name="connsiteY9" fmla="*/ 6057663 h 6858000"/>
              <a:gd name="connsiteX10" fmla="*/ 631000 w 6022105"/>
              <a:gd name="connsiteY10" fmla="*/ 6167932 h 6858000"/>
              <a:gd name="connsiteX11" fmla="*/ 440793 w 6022105"/>
              <a:gd name="connsiteY11" fmla="*/ 6196388 h 6858000"/>
              <a:gd name="connsiteX12" fmla="*/ 709496 w 6022105"/>
              <a:gd name="connsiteY12" fmla="*/ 6004307 h 6858000"/>
              <a:gd name="connsiteX13" fmla="*/ 969143 w 6022105"/>
              <a:gd name="connsiteY13" fmla="*/ 5755314 h 6858000"/>
              <a:gd name="connsiteX14" fmla="*/ 769879 w 6022105"/>
              <a:gd name="connsiteY14" fmla="*/ 5801555 h 6858000"/>
              <a:gd name="connsiteX15" fmla="*/ 760822 w 6022105"/>
              <a:gd name="connsiteY15" fmla="*/ 5769542 h 6858000"/>
              <a:gd name="connsiteX16" fmla="*/ 935933 w 6022105"/>
              <a:gd name="connsiteY16" fmla="*/ 5474306 h 6858000"/>
              <a:gd name="connsiteX17" fmla="*/ 1020468 w 6022105"/>
              <a:gd name="connsiteY17" fmla="*/ 5353367 h 6858000"/>
              <a:gd name="connsiteX18" fmla="*/ 1406918 w 6022105"/>
              <a:gd name="connsiteY18" fmla="*/ 4994104 h 6858000"/>
              <a:gd name="connsiteX19" fmla="*/ 1038583 w 6022105"/>
              <a:gd name="connsiteY19" fmla="*/ 5154171 h 6858000"/>
              <a:gd name="connsiteX20" fmla="*/ 1418994 w 6022105"/>
              <a:gd name="connsiteY20" fmla="*/ 4805580 h 6858000"/>
              <a:gd name="connsiteX21" fmla="*/ 1603162 w 6022105"/>
              <a:gd name="connsiteY21" fmla="*/ 4677526 h 6858000"/>
              <a:gd name="connsiteX22" fmla="*/ 1648449 w 6022105"/>
              <a:gd name="connsiteY22" fmla="*/ 4602828 h 6858000"/>
              <a:gd name="connsiteX23" fmla="*/ 1566931 w 6022105"/>
              <a:gd name="connsiteY23" fmla="*/ 4585042 h 6858000"/>
              <a:gd name="connsiteX24" fmla="*/ 1316344 w 6022105"/>
              <a:gd name="connsiteY24" fmla="*/ 4613499 h 6858000"/>
              <a:gd name="connsiteX25" fmla="*/ 1627315 w 6022105"/>
              <a:gd name="connsiteY25" fmla="*/ 4378734 h 6858000"/>
              <a:gd name="connsiteX26" fmla="*/ 1394842 w 6022105"/>
              <a:gd name="connsiteY26" fmla="*/ 4414305 h 6858000"/>
              <a:gd name="connsiteX27" fmla="*/ 1328419 w 6022105"/>
              <a:gd name="connsiteY27" fmla="*/ 4321821 h 6858000"/>
              <a:gd name="connsiteX28" fmla="*/ 1219731 w 6022105"/>
              <a:gd name="connsiteY28" fmla="*/ 4172424 h 6858000"/>
              <a:gd name="connsiteX29" fmla="*/ 1144253 w 6022105"/>
              <a:gd name="connsiteY29" fmla="*/ 4090612 h 6858000"/>
              <a:gd name="connsiteX30" fmla="*/ 1114061 w 6022105"/>
              <a:gd name="connsiteY30" fmla="*/ 3827390 h 6858000"/>
              <a:gd name="connsiteX31" fmla="*/ 1177463 w 6022105"/>
              <a:gd name="connsiteY31" fmla="*/ 3539269 h 6858000"/>
              <a:gd name="connsiteX32" fmla="*/ 1352573 w 6022105"/>
              <a:gd name="connsiteY32" fmla="*/ 3393429 h 6858000"/>
              <a:gd name="connsiteX33" fmla="*/ 1301248 w 6022105"/>
              <a:gd name="connsiteY33" fmla="*/ 3229805 h 6858000"/>
              <a:gd name="connsiteX34" fmla="*/ 929894 w 6022105"/>
              <a:gd name="connsiteY34" fmla="*/ 3329402 h 6858000"/>
              <a:gd name="connsiteX35" fmla="*/ 1482396 w 6022105"/>
              <a:gd name="connsiteY35" fmla="*/ 2941684 h 6858000"/>
              <a:gd name="connsiteX36" fmla="*/ 1388803 w 6022105"/>
              <a:gd name="connsiteY36" fmla="*/ 2923898 h 6858000"/>
              <a:gd name="connsiteX37" fmla="*/ 1053678 w 6022105"/>
              <a:gd name="connsiteY37" fmla="*/ 2703362 h 6858000"/>
              <a:gd name="connsiteX38" fmla="*/ 1035564 w 6022105"/>
              <a:gd name="connsiteY38" fmla="*/ 2692689 h 6858000"/>
              <a:gd name="connsiteX39" fmla="*/ 978200 w 6022105"/>
              <a:gd name="connsiteY39" fmla="*/ 2553965 h 6858000"/>
              <a:gd name="connsiteX40" fmla="*/ 797052 w 6022105"/>
              <a:gd name="connsiteY40" fmla="*/ 2532623 h 6858000"/>
              <a:gd name="connsiteX41" fmla="*/ 646095 w 6022105"/>
              <a:gd name="connsiteY41" fmla="*/ 2564636 h 6858000"/>
              <a:gd name="connsiteX42" fmla="*/ 483061 w 6022105"/>
              <a:gd name="connsiteY42" fmla="*/ 2525509 h 6858000"/>
              <a:gd name="connsiteX43" fmla="*/ 338143 w 6022105"/>
              <a:gd name="connsiteY43" fmla="*/ 2543294 h 6858000"/>
              <a:gd name="connsiteX44" fmla="*/ 214358 w 6022105"/>
              <a:gd name="connsiteY44" fmla="*/ 2518395 h 6858000"/>
              <a:gd name="connsiteX45" fmla="*/ 335123 w 6022105"/>
              <a:gd name="connsiteY45" fmla="*/ 2401012 h 6858000"/>
              <a:gd name="connsiteX46" fmla="*/ 504195 w 6022105"/>
              <a:gd name="connsiteY46" fmla="*/ 2401012 h 6858000"/>
              <a:gd name="connsiteX47" fmla="*/ 624961 w 6022105"/>
              <a:gd name="connsiteY47" fmla="*/ 2326314 h 6858000"/>
              <a:gd name="connsiteX48" fmla="*/ 739688 w 6022105"/>
              <a:gd name="connsiteY48" fmla="*/ 2191146 h 6858000"/>
              <a:gd name="connsiteX49" fmla="*/ 1144253 w 6022105"/>
              <a:gd name="connsiteY49" fmla="*/ 1974165 h 6858000"/>
              <a:gd name="connsiteX50" fmla="*/ 1216712 w 6022105"/>
              <a:gd name="connsiteY50" fmla="*/ 1892353 h 6858000"/>
              <a:gd name="connsiteX51" fmla="*/ 63401 w 6022105"/>
              <a:gd name="connsiteY51" fmla="*/ 2208931 h 6858000"/>
              <a:gd name="connsiteX52" fmla="*/ 419660 w 6022105"/>
              <a:gd name="connsiteY52" fmla="*/ 2077320 h 6858000"/>
              <a:gd name="connsiteX53" fmla="*/ 178128 w 6022105"/>
              <a:gd name="connsiteY53" fmla="*/ 2102219 h 6858000"/>
              <a:gd name="connsiteX54" fmla="*/ 45286 w 6022105"/>
              <a:gd name="connsiteY54" fmla="*/ 2013292 h 6858000"/>
              <a:gd name="connsiteX55" fmla="*/ 45286 w 6022105"/>
              <a:gd name="connsiteY55" fmla="*/ 1984836 h 6858000"/>
              <a:gd name="connsiteX56" fmla="*/ 144917 w 6022105"/>
              <a:gd name="connsiteY56" fmla="*/ 1903025 h 6858000"/>
              <a:gd name="connsiteX57" fmla="*/ 202281 w 6022105"/>
              <a:gd name="connsiteY57" fmla="*/ 1849668 h 6858000"/>
              <a:gd name="connsiteX58" fmla="*/ 359276 w 6022105"/>
              <a:gd name="connsiteY58" fmla="*/ 1657587 h 6858000"/>
              <a:gd name="connsiteX59" fmla="*/ 247569 w 6022105"/>
              <a:gd name="connsiteY59" fmla="*/ 1636245 h 6858000"/>
              <a:gd name="connsiteX60" fmla="*/ 205301 w 6022105"/>
              <a:gd name="connsiteY60" fmla="*/ 1597117 h 6858000"/>
              <a:gd name="connsiteX61" fmla="*/ 235492 w 6022105"/>
              <a:gd name="connsiteY61" fmla="*/ 1540204 h 6858000"/>
              <a:gd name="connsiteX62" fmla="*/ 582694 w 6022105"/>
              <a:gd name="connsiteY62" fmla="*/ 1365909 h 6858000"/>
              <a:gd name="connsiteX63" fmla="*/ 609865 w 6022105"/>
              <a:gd name="connsiteY63" fmla="*/ 1230741 h 6858000"/>
              <a:gd name="connsiteX64" fmla="*/ 543445 w 6022105"/>
              <a:gd name="connsiteY64" fmla="*/ 1209399 h 6858000"/>
              <a:gd name="connsiteX65" fmla="*/ 467966 w 6022105"/>
              <a:gd name="connsiteY65" fmla="*/ 1220069 h 6858000"/>
              <a:gd name="connsiteX66" fmla="*/ 528348 w 6022105"/>
              <a:gd name="connsiteY66" fmla="*/ 1113358 h 6858000"/>
              <a:gd name="connsiteX67" fmla="*/ 772899 w 6022105"/>
              <a:gd name="connsiteY67" fmla="*/ 1006647 h 6858000"/>
              <a:gd name="connsiteX68" fmla="*/ 818186 w 6022105"/>
              <a:gd name="connsiteY68" fmla="*/ 949734 h 6858000"/>
              <a:gd name="connsiteX69" fmla="*/ 757803 w 6022105"/>
              <a:gd name="connsiteY69" fmla="*/ 921277 h 6858000"/>
              <a:gd name="connsiteX70" fmla="*/ 712516 w 6022105"/>
              <a:gd name="connsiteY70" fmla="*/ 910606 h 6858000"/>
              <a:gd name="connsiteX71" fmla="*/ 1648449 w 6022105"/>
              <a:gd name="connsiteY71" fmla="*/ 465975 h 6858000"/>
              <a:gd name="connsiteX72" fmla="*/ 1437109 w 6022105"/>
              <a:gd name="connsiteY72" fmla="*/ 462417 h 6858000"/>
              <a:gd name="connsiteX73" fmla="*/ 1228788 w 6022105"/>
              <a:gd name="connsiteY73" fmla="*/ 533558 h 6858000"/>
              <a:gd name="connsiteX74" fmla="*/ 1008391 w 6022105"/>
              <a:gd name="connsiteY74" fmla="*/ 522887 h 6858000"/>
              <a:gd name="connsiteX75" fmla="*/ 800071 w 6022105"/>
              <a:gd name="connsiteY75" fmla="*/ 558458 h 6858000"/>
              <a:gd name="connsiteX76" fmla="*/ 618923 w 6022105"/>
              <a:gd name="connsiteY76" fmla="*/ 558458 h 6858000"/>
              <a:gd name="connsiteX77" fmla="*/ 787995 w 6022105"/>
              <a:gd name="connsiteY77" fmla="*/ 505101 h 6858000"/>
              <a:gd name="connsiteX78" fmla="*/ 851396 w 6022105"/>
              <a:gd name="connsiteY78" fmla="*/ 416176 h 6858000"/>
              <a:gd name="connsiteX79" fmla="*/ 830263 w 6022105"/>
              <a:gd name="connsiteY79" fmla="*/ 334364 h 6858000"/>
              <a:gd name="connsiteX80" fmla="*/ 760822 w 6022105"/>
              <a:gd name="connsiteY80" fmla="*/ 359262 h 6858000"/>
              <a:gd name="connsiteX81" fmla="*/ 679305 w 6022105"/>
              <a:gd name="connsiteY81" fmla="*/ 451747 h 6858000"/>
              <a:gd name="connsiteX82" fmla="*/ 661190 w 6022105"/>
              <a:gd name="connsiteY82" fmla="*/ 394834 h 6858000"/>
              <a:gd name="connsiteX83" fmla="*/ 612884 w 6022105"/>
              <a:gd name="connsiteY83" fmla="*/ 352148 h 6858000"/>
              <a:gd name="connsiteX84" fmla="*/ 335123 w 6022105"/>
              <a:gd name="connsiteY84" fmla="*/ 373491 h 6858000"/>
              <a:gd name="connsiteX85" fmla="*/ 519291 w 6022105"/>
              <a:gd name="connsiteY85" fmla="*/ 192082 h 6858000"/>
              <a:gd name="connsiteX86" fmla="*/ 637037 w 6022105"/>
              <a:gd name="connsiteY86" fmla="*/ 163625 h 6858000"/>
              <a:gd name="connsiteX87" fmla="*/ 664209 w 6022105"/>
              <a:gd name="connsiteY87" fmla="*/ 88927 h 6858000"/>
              <a:gd name="connsiteX88" fmla="*/ 609865 w 6022105"/>
              <a:gd name="connsiteY88" fmla="*/ 71141 h 6858000"/>
              <a:gd name="connsiteX89" fmla="*/ 338143 w 6022105"/>
              <a:gd name="connsiteY89" fmla="*/ 135168 h 6858000"/>
              <a:gd name="connsiteX90" fmla="*/ 292855 w 6022105"/>
              <a:gd name="connsiteY90" fmla="*/ 110269 h 6858000"/>
              <a:gd name="connsiteX91" fmla="*/ 606846 w 6022105"/>
              <a:gd name="connsiteY9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022105" h="6858000">
                <a:moveTo>
                  <a:pt x="606846" y="0"/>
                </a:moveTo>
                <a:lnTo>
                  <a:pt x="6022105" y="0"/>
                </a:lnTo>
                <a:lnTo>
                  <a:pt x="6022105" y="6858000"/>
                </a:lnTo>
                <a:lnTo>
                  <a:pt x="0" y="6858000"/>
                </a:lnTo>
                <a:cubicBezTo>
                  <a:pt x="123784" y="6786859"/>
                  <a:pt x="241530" y="6701489"/>
                  <a:pt x="374372" y="6658805"/>
                </a:cubicBezTo>
                <a:cubicBezTo>
                  <a:pt x="464946" y="6630349"/>
                  <a:pt x="552502" y="6580550"/>
                  <a:pt x="537405" y="6431153"/>
                </a:cubicBezTo>
                <a:cubicBezTo>
                  <a:pt x="534387" y="6388469"/>
                  <a:pt x="558540" y="6356456"/>
                  <a:pt x="594769" y="6367127"/>
                </a:cubicBezTo>
                <a:cubicBezTo>
                  <a:pt x="664209" y="6388469"/>
                  <a:pt x="697421" y="6327999"/>
                  <a:pt x="736668" y="6281757"/>
                </a:cubicBezTo>
                <a:cubicBezTo>
                  <a:pt x="806109" y="6199945"/>
                  <a:pt x="872530" y="6114575"/>
                  <a:pt x="984239" y="6100347"/>
                </a:cubicBezTo>
                <a:cubicBezTo>
                  <a:pt x="963105" y="6036320"/>
                  <a:pt x="926876" y="6043434"/>
                  <a:pt x="893664" y="6057663"/>
                </a:cubicBezTo>
                <a:cubicBezTo>
                  <a:pt x="806109" y="6093234"/>
                  <a:pt x="718554" y="6132361"/>
                  <a:pt x="631000" y="6167932"/>
                </a:cubicBezTo>
                <a:cubicBezTo>
                  <a:pt x="573636" y="6189274"/>
                  <a:pt x="516273" y="6221287"/>
                  <a:pt x="440793" y="6196388"/>
                </a:cubicBezTo>
                <a:cubicBezTo>
                  <a:pt x="507214" y="6068335"/>
                  <a:pt x="618923" y="6043434"/>
                  <a:pt x="709496" y="6004307"/>
                </a:cubicBezTo>
                <a:cubicBezTo>
                  <a:pt x="821206" y="5954508"/>
                  <a:pt x="887626" y="5862025"/>
                  <a:pt x="969143" y="5755314"/>
                </a:cubicBezTo>
                <a:cubicBezTo>
                  <a:pt x="887626" y="5726858"/>
                  <a:pt x="836301" y="5805112"/>
                  <a:pt x="769879" y="5801555"/>
                </a:cubicBezTo>
                <a:cubicBezTo>
                  <a:pt x="766860" y="5790884"/>
                  <a:pt x="760822" y="5769542"/>
                  <a:pt x="760822" y="5769542"/>
                </a:cubicBezTo>
                <a:cubicBezTo>
                  <a:pt x="869512" y="5712629"/>
                  <a:pt x="917816" y="5605917"/>
                  <a:pt x="935933" y="5474306"/>
                </a:cubicBezTo>
                <a:cubicBezTo>
                  <a:pt x="941970" y="5406721"/>
                  <a:pt x="981219" y="5385379"/>
                  <a:pt x="1020468" y="5353367"/>
                </a:cubicBezTo>
                <a:cubicBezTo>
                  <a:pt x="1153310" y="5243097"/>
                  <a:pt x="1295209" y="5143500"/>
                  <a:pt x="1406918" y="4994104"/>
                </a:cubicBezTo>
                <a:cubicBezTo>
                  <a:pt x="1277095" y="5011889"/>
                  <a:pt x="1174445" y="5111487"/>
                  <a:pt x="1038583" y="5154171"/>
                </a:cubicBezTo>
                <a:cubicBezTo>
                  <a:pt x="1147271" y="4990547"/>
                  <a:pt x="1289172" y="4905177"/>
                  <a:pt x="1418994" y="4805580"/>
                </a:cubicBezTo>
                <a:cubicBezTo>
                  <a:pt x="1479378" y="4759339"/>
                  <a:pt x="1533721" y="4702425"/>
                  <a:pt x="1603162" y="4677526"/>
                </a:cubicBezTo>
                <a:cubicBezTo>
                  <a:pt x="1627315" y="4670412"/>
                  <a:pt x="1669584" y="4652628"/>
                  <a:pt x="1648449" y="4602828"/>
                </a:cubicBezTo>
                <a:cubicBezTo>
                  <a:pt x="1630334" y="4560144"/>
                  <a:pt x="1597123" y="4574373"/>
                  <a:pt x="1566931" y="4585042"/>
                </a:cubicBezTo>
                <a:cubicBezTo>
                  <a:pt x="1494473" y="4613499"/>
                  <a:pt x="1415975" y="4613499"/>
                  <a:pt x="1316344" y="4613499"/>
                </a:cubicBezTo>
                <a:cubicBezTo>
                  <a:pt x="1400879" y="4478331"/>
                  <a:pt x="1554856" y="4521016"/>
                  <a:pt x="1627315" y="4378734"/>
                </a:cubicBezTo>
                <a:cubicBezTo>
                  <a:pt x="1536741" y="4353835"/>
                  <a:pt x="1467300" y="4403633"/>
                  <a:pt x="1394842" y="4414305"/>
                </a:cubicBezTo>
                <a:cubicBezTo>
                  <a:pt x="1328419" y="4424975"/>
                  <a:pt x="1313325" y="4400076"/>
                  <a:pt x="1328419" y="4321821"/>
                </a:cubicBezTo>
                <a:cubicBezTo>
                  <a:pt x="1352573" y="4200882"/>
                  <a:pt x="1316344" y="4140411"/>
                  <a:pt x="1219731" y="4172424"/>
                </a:cubicBezTo>
                <a:cubicBezTo>
                  <a:pt x="1129157" y="4204438"/>
                  <a:pt x="1120099" y="4158196"/>
                  <a:pt x="1144253" y="4090612"/>
                </a:cubicBezTo>
                <a:cubicBezTo>
                  <a:pt x="1180482" y="3991015"/>
                  <a:pt x="1141234" y="3912759"/>
                  <a:pt x="1114061" y="3827390"/>
                </a:cubicBezTo>
                <a:cubicBezTo>
                  <a:pt x="1071793" y="3699337"/>
                  <a:pt x="1089907" y="3635309"/>
                  <a:pt x="1177463" y="3539269"/>
                </a:cubicBezTo>
                <a:cubicBezTo>
                  <a:pt x="1228788" y="3485914"/>
                  <a:pt x="1280115" y="3439672"/>
                  <a:pt x="1352573" y="3393429"/>
                </a:cubicBezTo>
                <a:cubicBezTo>
                  <a:pt x="1186520" y="3368530"/>
                  <a:pt x="1358611" y="3283162"/>
                  <a:pt x="1301248" y="3229805"/>
                </a:cubicBezTo>
                <a:cubicBezTo>
                  <a:pt x="1183502" y="3208463"/>
                  <a:pt x="1089907" y="3379202"/>
                  <a:pt x="929894" y="3329402"/>
                </a:cubicBezTo>
                <a:cubicBezTo>
                  <a:pt x="1123118" y="3183563"/>
                  <a:pt x="1340497" y="3137322"/>
                  <a:pt x="1482396" y="2941684"/>
                </a:cubicBezTo>
                <a:cubicBezTo>
                  <a:pt x="1449186" y="2899000"/>
                  <a:pt x="1415975" y="2941684"/>
                  <a:pt x="1388803" y="2923898"/>
                </a:cubicBezTo>
                <a:cubicBezTo>
                  <a:pt x="1388803" y="2913227"/>
                  <a:pt x="1071793" y="2980812"/>
                  <a:pt x="1053678" y="2703362"/>
                </a:cubicBezTo>
                <a:cubicBezTo>
                  <a:pt x="1047640" y="2703362"/>
                  <a:pt x="1041601" y="2703362"/>
                  <a:pt x="1035564" y="2692689"/>
                </a:cubicBezTo>
                <a:cubicBezTo>
                  <a:pt x="1002354" y="2653563"/>
                  <a:pt x="1032544" y="2561080"/>
                  <a:pt x="978200" y="2553965"/>
                </a:cubicBezTo>
                <a:cubicBezTo>
                  <a:pt x="917816" y="2546851"/>
                  <a:pt x="860453" y="2514837"/>
                  <a:pt x="797052" y="2532623"/>
                </a:cubicBezTo>
                <a:cubicBezTo>
                  <a:pt x="748745" y="2546851"/>
                  <a:pt x="697421" y="2564636"/>
                  <a:pt x="646095" y="2564636"/>
                </a:cubicBezTo>
                <a:cubicBezTo>
                  <a:pt x="591751" y="2564636"/>
                  <a:pt x="516273" y="2685576"/>
                  <a:pt x="483061" y="2525509"/>
                </a:cubicBezTo>
                <a:cubicBezTo>
                  <a:pt x="483061" y="2518395"/>
                  <a:pt x="389468" y="2536181"/>
                  <a:pt x="338143" y="2543294"/>
                </a:cubicBezTo>
                <a:cubicBezTo>
                  <a:pt x="295875" y="2550408"/>
                  <a:pt x="244549" y="2582422"/>
                  <a:pt x="214358" y="2518395"/>
                </a:cubicBezTo>
                <a:cubicBezTo>
                  <a:pt x="199263" y="2479267"/>
                  <a:pt x="271722" y="2408126"/>
                  <a:pt x="335123" y="2401012"/>
                </a:cubicBezTo>
                <a:cubicBezTo>
                  <a:pt x="392486" y="2393898"/>
                  <a:pt x="449850" y="2386784"/>
                  <a:pt x="504195" y="2401012"/>
                </a:cubicBezTo>
                <a:cubicBezTo>
                  <a:pt x="570616" y="2418796"/>
                  <a:pt x="606846" y="2390340"/>
                  <a:pt x="624961" y="2326314"/>
                </a:cubicBezTo>
                <a:cubicBezTo>
                  <a:pt x="646095" y="2258731"/>
                  <a:pt x="685344" y="2223159"/>
                  <a:pt x="739688" y="2191146"/>
                </a:cubicBezTo>
                <a:cubicBezTo>
                  <a:pt x="872530" y="2112891"/>
                  <a:pt x="999334" y="2020407"/>
                  <a:pt x="1144253" y="1974165"/>
                </a:cubicBezTo>
                <a:cubicBezTo>
                  <a:pt x="1171425" y="1967051"/>
                  <a:pt x="1204635" y="1952823"/>
                  <a:pt x="1216712" y="1892353"/>
                </a:cubicBezTo>
                <a:cubicBezTo>
                  <a:pt x="824224" y="1984836"/>
                  <a:pt x="467966" y="2223159"/>
                  <a:pt x="63401" y="2208931"/>
                </a:cubicBezTo>
                <a:cubicBezTo>
                  <a:pt x="172091" y="2134233"/>
                  <a:pt x="301913" y="2130676"/>
                  <a:pt x="419660" y="2077320"/>
                </a:cubicBezTo>
                <a:cubicBezTo>
                  <a:pt x="335123" y="2038192"/>
                  <a:pt x="256626" y="2080877"/>
                  <a:pt x="178128" y="2102219"/>
                </a:cubicBezTo>
                <a:cubicBezTo>
                  <a:pt x="111707" y="2120004"/>
                  <a:pt x="51324" y="2123562"/>
                  <a:pt x="45286" y="2013292"/>
                </a:cubicBezTo>
                <a:cubicBezTo>
                  <a:pt x="45286" y="2002622"/>
                  <a:pt x="45286" y="1995507"/>
                  <a:pt x="45286" y="1984836"/>
                </a:cubicBezTo>
                <a:cubicBezTo>
                  <a:pt x="69439" y="1938595"/>
                  <a:pt x="102650" y="1917252"/>
                  <a:pt x="144917" y="1903025"/>
                </a:cubicBezTo>
                <a:cubicBezTo>
                  <a:pt x="169071" y="1895910"/>
                  <a:pt x="202281" y="1881683"/>
                  <a:pt x="202281" y="1849668"/>
                </a:cubicBezTo>
                <a:cubicBezTo>
                  <a:pt x="199263" y="1728729"/>
                  <a:pt x="280779" y="1693158"/>
                  <a:pt x="359276" y="1657587"/>
                </a:cubicBezTo>
                <a:cubicBezTo>
                  <a:pt x="317008" y="1597117"/>
                  <a:pt x="280779" y="1639802"/>
                  <a:pt x="247569" y="1636245"/>
                </a:cubicBezTo>
                <a:cubicBezTo>
                  <a:pt x="226434" y="1632688"/>
                  <a:pt x="205301" y="1629132"/>
                  <a:pt x="205301" y="1597117"/>
                </a:cubicBezTo>
                <a:cubicBezTo>
                  <a:pt x="205301" y="1572219"/>
                  <a:pt x="214358" y="1540204"/>
                  <a:pt x="235492" y="1540204"/>
                </a:cubicBezTo>
                <a:cubicBezTo>
                  <a:pt x="368334" y="1536647"/>
                  <a:pt x="443813" y="1365909"/>
                  <a:pt x="582694" y="1365909"/>
                </a:cubicBezTo>
                <a:cubicBezTo>
                  <a:pt x="667229" y="1365909"/>
                  <a:pt x="540425" y="1269868"/>
                  <a:pt x="609865" y="1230741"/>
                </a:cubicBezTo>
                <a:cubicBezTo>
                  <a:pt x="624961" y="1220069"/>
                  <a:pt x="567597" y="1205842"/>
                  <a:pt x="543445" y="1209399"/>
                </a:cubicBezTo>
                <a:cubicBezTo>
                  <a:pt x="519291" y="1212955"/>
                  <a:pt x="498156" y="1237855"/>
                  <a:pt x="467966" y="1220069"/>
                </a:cubicBezTo>
                <a:cubicBezTo>
                  <a:pt x="452870" y="1156043"/>
                  <a:pt x="492119" y="1131144"/>
                  <a:pt x="528348" y="1113358"/>
                </a:cubicBezTo>
                <a:cubicBezTo>
                  <a:pt x="606846" y="1070674"/>
                  <a:pt x="685344" y="1020875"/>
                  <a:pt x="772899" y="1006647"/>
                </a:cubicBezTo>
                <a:cubicBezTo>
                  <a:pt x="803089" y="1003089"/>
                  <a:pt x="821206" y="985305"/>
                  <a:pt x="818186" y="949734"/>
                </a:cubicBezTo>
                <a:cubicBezTo>
                  <a:pt x="812148" y="903491"/>
                  <a:pt x="781956" y="917720"/>
                  <a:pt x="757803" y="921277"/>
                </a:cubicBezTo>
                <a:cubicBezTo>
                  <a:pt x="742707" y="924835"/>
                  <a:pt x="727611" y="935506"/>
                  <a:pt x="712516" y="910606"/>
                </a:cubicBezTo>
                <a:cubicBezTo>
                  <a:pt x="1065755" y="658055"/>
                  <a:pt x="1252941" y="672284"/>
                  <a:pt x="1648449" y="465975"/>
                </a:cubicBezTo>
                <a:cubicBezTo>
                  <a:pt x="1560894" y="426847"/>
                  <a:pt x="1497492" y="455303"/>
                  <a:pt x="1437109" y="462417"/>
                </a:cubicBezTo>
                <a:cubicBezTo>
                  <a:pt x="1286152" y="480203"/>
                  <a:pt x="1379746" y="512216"/>
                  <a:pt x="1228788" y="533558"/>
                </a:cubicBezTo>
                <a:cubicBezTo>
                  <a:pt x="1156328" y="544229"/>
                  <a:pt x="1089907" y="579800"/>
                  <a:pt x="1008391" y="522887"/>
                </a:cubicBezTo>
                <a:cubicBezTo>
                  <a:pt x="954047" y="483759"/>
                  <a:pt x="866492" y="526444"/>
                  <a:pt x="800071" y="558458"/>
                </a:cubicBezTo>
                <a:cubicBezTo>
                  <a:pt x="745726" y="586915"/>
                  <a:pt x="691382" y="594028"/>
                  <a:pt x="618923" y="558458"/>
                </a:cubicBezTo>
                <a:cubicBezTo>
                  <a:pt x="685344" y="537116"/>
                  <a:pt x="736668" y="519330"/>
                  <a:pt x="787995" y="505101"/>
                </a:cubicBezTo>
                <a:cubicBezTo>
                  <a:pt x="830263" y="494431"/>
                  <a:pt x="854416" y="469532"/>
                  <a:pt x="851396" y="416176"/>
                </a:cubicBezTo>
                <a:cubicBezTo>
                  <a:pt x="851396" y="387720"/>
                  <a:pt x="860453" y="348592"/>
                  <a:pt x="830263" y="334364"/>
                </a:cubicBezTo>
                <a:cubicBezTo>
                  <a:pt x="806109" y="320135"/>
                  <a:pt x="772899" y="334364"/>
                  <a:pt x="760822" y="359262"/>
                </a:cubicBezTo>
                <a:cubicBezTo>
                  <a:pt x="745726" y="405504"/>
                  <a:pt x="730631" y="448189"/>
                  <a:pt x="679305" y="451747"/>
                </a:cubicBezTo>
                <a:cubicBezTo>
                  <a:pt x="609865" y="458860"/>
                  <a:pt x="649115" y="430405"/>
                  <a:pt x="661190" y="394834"/>
                </a:cubicBezTo>
                <a:cubicBezTo>
                  <a:pt x="673267" y="355706"/>
                  <a:pt x="637037" y="345034"/>
                  <a:pt x="612884" y="352148"/>
                </a:cubicBezTo>
                <a:cubicBezTo>
                  <a:pt x="522310" y="384162"/>
                  <a:pt x="428717" y="327250"/>
                  <a:pt x="335123" y="373491"/>
                </a:cubicBezTo>
                <a:cubicBezTo>
                  <a:pt x="359276" y="259665"/>
                  <a:pt x="410603" y="209867"/>
                  <a:pt x="519291" y="192082"/>
                </a:cubicBezTo>
                <a:cubicBezTo>
                  <a:pt x="558540" y="188525"/>
                  <a:pt x="600808" y="195638"/>
                  <a:pt x="637037" y="163625"/>
                </a:cubicBezTo>
                <a:cubicBezTo>
                  <a:pt x="658172" y="145839"/>
                  <a:pt x="679305" y="124497"/>
                  <a:pt x="664209" y="88927"/>
                </a:cubicBezTo>
                <a:cubicBezTo>
                  <a:pt x="655152" y="64027"/>
                  <a:pt x="631000" y="64027"/>
                  <a:pt x="609865" y="71141"/>
                </a:cubicBezTo>
                <a:cubicBezTo>
                  <a:pt x="522310" y="110269"/>
                  <a:pt x="428717" y="120941"/>
                  <a:pt x="338143" y="135168"/>
                </a:cubicBezTo>
                <a:cubicBezTo>
                  <a:pt x="323047" y="138725"/>
                  <a:pt x="307951" y="145839"/>
                  <a:pt x="292855" y="110269"/>
                </a:cubicBezTo>
                <a:cubicBezTo>
                  <a:pt x="398525" y="78255"/>
                  <a:pt x="501176" y="35571"/>
                  <a:pt x="60684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246FC69-6F1A-4026-B36A-75AC975525DE}"/>
              </a:ext>
            </a:extLst>
          </p:cNvPr>
          <p:cNvSpPr>
            <a:spLocks noGrp="1"/>
          </p:cNvSpPr>
          <p:nvPr>
            <p:ph type="title"/>
          </p:nvPr>
        </p:nvSpPr>
        <p:spPr>
          <a:xfrm>
            <a:off x="575672" y="220650"/>
            <a:ext cx="5594224" cy="6326454"/>
          </a:xfrm>
          <a:noFill/>
        </p:spPr>
        <p:txBody>
          <a:bodyPr vert="horz" lIns="91440" tIns="45720" rIns="91440" bIns="45720" rtlCol="0" anchor="ctr">
            <a:normAutofit/>
          </a:bodyPr>
          <a:lstStyle/>
          <a:p>
            <a:pPr algn="ctr">
              <a:lnSpc>
                <a:spcPct val="150000"/>
              </a:lnSpc>
            </a:pPr>
            <a:r>
              <a:rPr lang="en-US" sz="2000" dirty="0"/>
              <a:t>Appreciation to the Societies Who Contributed This Afternoon</a:t>
            </a:r>
            <a:br>
              <a:rPr lang="en-US" sz="2000"/>
            </a:br>
            <a:br>
              <a:rPr lang="en-US" sz="2000" dirty="0"/>
            </a:br>
            <a:r>
              <a:rPr lang="en-US" sz="2000" dirty="0">
                <a:latin typeface="Times New Roman" panose="02020603050405020304" pitchFamily="18" charset="0"/>
                <a:cs typeface="Times New Roman" panose="02020603050405020304" pitchFamily="18" charset="0"/>
              </a:rPr>
              <a:t>BATS  (Basingstoke) District 14</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CAOS (Chichester) District 10</a:t>
            </a:r>
            <a:br>
              <a:rPr lang="en-US" sz="2000" dirty="0"/>
            </a:br>
            <a:r>
              <a:rPr lang="en-US" sz="2000" dirty="0" err="1">
                <a:latin typeface="Times New Roman" panose="02020603050405020304" pitchFamily="18" charset="0"/>
                <a:cs typeface="Times New Roman" panose="02020603050405020304" pitchFamily="18" charset="0"/>
              </a:rPr>
              <a:t>Centrestage</a:t>
            </a:r>
            <a:r>
              <a:rPr lang="en-US" sz="2000" dirty="0">
                <a:latin typeface="Times New Roman" panose="02020603050405020304" pitchFamily="18" charset="0"/>
                <a:cs typeface="Times New Roman" panose="02020603050405020304" pitchFamily="18" charset="0"/>
              </a:rPr>
              <a:t> Productions Youth Theatre District 17</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Eastbourne G&amp;S Society District 3</a:t>
            </a:r>
            <a:br>
              <a:rPr lang="en-US" sz="2000" dirty="0">
                <a:latin typeface="Times New Roman" panose="02020603050405020304" pitchFamily="18" charset="0"/>
                <a:cs typeface="Times New Roman" panose="02020603050405020304" pitchFamily="18" charset="0"/>
              </a:rPr>
            </a:br>
            <a:r>
              <a:rPr lang="en-US" sz="2000" dirty="0" err="1">
                <a:latin typeface="Times New Roman" panose="02020603050405020304" pitchFamily="18" charset="0"/>
                <a:cs typeface="Times New Roman" panose="02020603050405020304" pitchFamily="18" charset="0"/>
              </a:rPr>
              <a:t>Godalming</a:t>
            </a:r>
            <a:r>
              <a:rPr lang="en-US" sz="2000" dirty="0">
                <a:latin typeface="Times New Roman" panose="02020603050405020304" pitchFamily="18" charset="0"/>
                <a:cs typeface="Times New Roman" panose="02020603050405020304" pitchFamily="18" charset="0"/>
              </a:rPr>
              <a:t> Theatre Group District 18</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Kentish Players District 6</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Lindley Players District 5</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NOMADS District 18</a:t>
            </a:r>
          </a:p>
        </p:txBody>
      </p:sp>
    </p:spTree>
    <p:extLst>
      <p:ext uri="{BB962C8B-B14F-4D97-AF65-F5344CB8AC3E}">
        <p14:creationId xmlns:p14="http://schemas.microsoft.com/office/powerpoint/2010/main" val="3860589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11FD0E-2D27-4A5A-949D-222E61ECB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BC8109F-B452-45EE-8BB3-65433C039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0D2EA9D-F30C-4295-A142-F8931647CDF2}"/>
              </a:ext>
            </a:extLst>
          </p:cNvPr>
          <p:cNvSpPr>
            <a:spLocks noGrp="1"/>
          </p:cNvSpPr>
          <p:nvPr>
            <p:ph type="title"/>
          </p:nvPr>
        </p:nvSpPr>
        <p:spPr>
          <a:xfrm>
            <a:off x="5991225" y="279400"/>
            <a:ext cx="5362576" cy="1892300"/>
          </a:xfrm>
        </p:spPr>
        <p:txBody>
          <a:bodyPr>
            <a:normAutofit/>
          </a:bodyPr>
          <a:lstStyle/>
          <a:p>
            <a:r>
              <a:rPr lang="en-GB" dirty="0">
                <a:latin typeface="Arial" panose="020B0604020202020204" pitchFamily="34" charset="0"/>
                <a:cs typeface="Arial" panose="020B0604020202020204" pitchFamily="34" charset="0"/>
              </a:rPr>
              <a:t>Welcome to this AGM via Zoom</a:t>
            </a:r>
          </a:p>
        </p:txBody>
      </p:sp>
      <p:graphicFrame>
        <p:nvGraphicFramePr>
          <p:cNvPr id="5" name="Content Placeholder 2">
            <a:extLst>
              <a:ext uri="{FF2B5EF4-FFF2-40B4-BE49-F238E27FC236}">
                <a16:creationId xmlns:a16="http://schemas.microsoft.com/office/drawing/2014/main" id="{6F41A87A-43EF-477D-A341-F07F6FADB0FB}"/>
              </a:ext>
            </a:extLst>
          </p:cNvPr>
          <p:cNvGraphicFramePr>
            <a:graphicFrameLocks noGrp="1"/>
          </p:cNvGraphicFramePr>
          <p:nvPr>
            <p:ph idx="1"/>
            <p:extLst>
              <p:ext uri="{D42A27DB-BD31-4B8C-83A1-F6EECF244321}">
                <p14:modId xmlns:p14="http://schemas.microsoft.com/office/powerpoint/2010/main" val="2511322688"/>
              </p:ext>
            </p:extLst>
          </p:nvPr>
        </p:nvGraphicFramePr>
        <p:xfrm>
          <a:off x="838200" y="2028825"/>
          <a:ext cx="10515600" cy="4148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2083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9" name="Rectangle 8">
            <a:extLst>
              <a:ext uri="{FF2B5EF4-FFF2-40B4-BE49-F238E27FC236}">
                <a16:creationId xmlns:a16="http://schemas.microsoft.com/office/drawing/2014/main" id="{8A8E2B3D-9013-49DD-AD19-465E6B843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420F6C3-AAF3-4091-9B71-5FB534BD4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169896" y="0"/>
            <a:ext cx="6022105" cy="6858000"/>
          </a:xfrm>
          <a:custGeom>
            <a:avLst/>
            <a:gdLst>
              <a:gd name="connsiteX0" fmla="*/ 606846 w 6022105"/>
              <a:gd name="connsiteY0" fmla="*/ 0 h 6858000"/>
              <a:gd name="connsiteX1" fmla="*/ 6022105 w 6022105"/>
              <a:gd name="connsiteY1" fmla="*/ 0 h 6858000"/>
              <a:gd name="connsiteX2" fmla="*/ 6022105 w 6022105"/>
              <a:gd name="connsiteY2" fmla="*/ 6858000 h 6858000"/>
              <a:gd name="connsiteX3" fmla="*/ 0 w 6022105"/>
              <a:gd name="connsiteY3" fmla="*/ 6858000 h 6858000"/>
              <a:gd name="connsiteX4" fmla="*/ 374372 w 6022105"/>
              <a:gd name="connsiteY4" fmla="*/ 6658805 h 6858000"/>
              <a:gd name="connsiteX5" fmla="*/ 537405 w 6022105"/>
              <a:gd name="connsiteY5" fmla="*/ 6431153 h 6858000"/>
              <a:gd name="connsiteX6" fmla="*/ 594769 w 6022105"/>
              <a:gd name="connsiteY6" fmla="*/ 6367127 h 6858000"/>
              <a:gd name="connsiteX7" fmla="*/ 736668 w 6022105"/>
              <a:gd name="connsiteY7" fmla="*/ 6281757 h 6858000"/>
              <a:gd name="connsiteX8" fmla="*/ 984239 w 6022105"/>
              <a:gd name="connsiteY8" fmla="*/ 6100347 h 6858000"/>
              <a:gd name="connsiteX9" fmla="*/ 893664 w 6022105"/>
              <a:gd name="connsiteY9" fmla="*/ 6057663 h 6858000"/>
              <a:gd name="connsiteX10" fmla="*/ 631000 w 6022105"/>
              <a:gd name="connsiteY10" fmla="*/ 6167932 h 6858000"/>
              <a:gd name="connsiteX11" fmla="*/ 440793 w 6022105"/>
              <a:gd name="connsiteY11" fmla="*/ 6196388 h 6858000"/>
              <a:gd name="connsiteX12" fmla="*/ 709496 w 6022105"/>
              <a:gd name="connsiteY12" fmla="*/ 6004307 h 6858000"/>
              <a:gd name="connsiteX13" fmla="*/ 969143 w 6022105"/>
              <a:gd name="connsiteY13" fmla="*/ 5755314 h 6858000"/>
              <a:gd name="connsiteX14" fmla="*/ 769879 w 6022105"/>
              <a:gd name="connsiteY14" fmla="*/ 5801555 h 6858000"/>
              <a:gd name="connsiteX15" fmla="*/ 760822 w 6022105"/>
              <a:gd name="connsiteY15" fmla="*/ 5769542 h 6858000"/>
              <a:gd name="connsiteX16" fmla="*/ 935933 w 6022105"/>
              <a:gd name="connsiteY16" fmla="*/ 5474306 h 6858000"/>
              <a:gd name="connsiteX17" fmla="*/ 1020468 w 6022105"/>
              <a:gd name="connsiteY17" fmla="*/ 5353367 h 6858000"/>
              <a:gd name="connsiteX18" fmla="*/ 1406918 w 6022105"/>
              <a:gd name="connsiteY18" fmla="*/ 4994104 h 6858000"/>
              <a:gd name="connsiteX19" fmla="*/ 1038583 w 6022105"/>
              <a:gd name="connsiteY19" fmla="*/ 5154171 h 6858000"/>
              <a:gd name="connsiteX20" fmla="*/ 1418994 w 6022105"/>
              <a:gd name="connsiteY20" fmla="*/ 4805580 h 6858000"/>
              <a:gd name="connsiteX21" fmla="*/ 1603162 w 6022105"/>
              <a:gd name="connsiteY21" fmla="*/ 4677526 h 6858000"/>
              <a:gd name="connsiteX22" fmla="*/ 1648449 w 6022105"/>
              <a:gd name="connsiteY22" fmla="*/ 4602828 h 6858000"/>
              <a:gd name="connsiteX23" fmla="*/ 1566931 w 6022105"/>
              <a:gd name="connsiteY23" fmla="*/ 4585042 h 6858000"/>
              <a:gd name="connsiteX24" fmla="*/ 1316344 w 6022105"/>
              <a:gd name="connsiteY24" fmla="*/ 4613499 h 6858000"/>
              <a:gd name="connsiteX25" fmla="*/ 1627315 w 6022105"/>
              <a:gd name="connsiteY25" fmla="*/ 4378734 h 6858000"/>
              <a:gd name="connsiteX26" fmla="*/ 1394842 w 6022105"/>
              <a:gd name="connsiteY26" fmla="*/ 4414305 h 6858000"/>
              <a:gd name="connsiteX27" fmla="*/ 1328419 w 6022105"/>
              <a:gd name="connsiteY27" fmla="*/ 4321821 h 6858000"/>
              <a:gd name="connsiteX28" fmla="*/ 1219731 w 6022105"/>
              <a:gd name="connsiteY28" fmla="*/ 4172424 h 6858000"/>
              <a:gd name="connsiteX29" fmla="*/ 1144253 w 6022105"/>
              <a:gd name="connsiteY29" fmla="*/ 4090612 h 6858000"/>
              <a:gd name="connsiteX30" fmla="*/ 1114061 w 6022105"/>
              <a:gd name="connsiteY30" fmla="*/ 3827390 h 6858000"/>
              <a:gd name="connsiteX31" fmla="*/ 1177463 w 6022105"/>
              <a:gd name="connsiteY31" fmla="*/ 3539269 h 6858000"/>
              <a:gd name="connsiteX32" fmla="*/ 1352573 w 6022105"/>
              <a:gd name="connsiteY32" fmla="*/ 3393429 h 6858000"/>
              <a:gd name="connsiteX33" fmla="*/ 1301248 w 6022105"/>
              <a:gd name="connsiteY33" fmla="*/ 3229805 h 6858000"/>
              <a:gd name="connsiteX34" fmla="*/ 929894 w 6022105"/>
              <a:gd name="connsiteY34" fmla="*/ 3329402 h 6858000"/>
              <a:gd name="connsiteX35" fmla="*/ 1482396 w 6022105"/>
              <a:gd name="connsiteY35" fmla="*/ 2941684 h 6858000"/>
              <a:gd name="connsiteX36" fmla="*/ 1388803 w 6022105"/>
              <a:gd name="connsiteY36" fmla="*/ 2923898 h 6858000"/>
              <a:gd name="connsiteX37" fmla="*/ 1053678 w 6022105"/>
              <a:gd name="connsiteY37" fmla="*/ 2703362 h 6858000"/>
              <a:gd name="connsiteX38" fmla="*/ 1035564 w 6022105"/>
              <a:gd name="connsiteY38" fmla="*/ 2692689 h 6858000"/>
              <a:gd name="connsiteX39" fmla="*/ 978200 w 6022105"/>
              <a:gd name="connsiteY39" fmla="*/ 2553965 h 6858000"/>
              <a:gd name="connsiteX40" fmla="*/ 797052 w 6022105"/>
              <a:gd name="connsiteY40" fmla="*/ 2532623 h 6858000"/>
              <a:gd name="connsiteX41" fmla="*/ 646095 w 6022105"/>
              <a:gd name="connsiteY41" fmla="*/ 2564636 h 6858000"/>
              <a:gd name="connsiteX42" fmla="*/ 483061 w 6022105"/>
              <a:gd name="connsiteY42" fmla="*/ 2525509 h 6858000"/>
              <a:gd name="connsiteX43" fmla="*/ 338143 w 6022105"/>
              <a:gd name="connsiteY43" fmla="*/ 2543294 h 6858000"/>
              <a:gd name="connsiteX44" fmla="*/ 214358 w 6022105"/>
              <a:gd name="connsiteY44" fmla="*/ 2518395 h 6858000"/>
              <a:gd name="connsiteX45" fmla="*/ 335123 w 6022105"/>
              <a:gd name="connsiteY45" fmla="*/ 2401012 h 6858000"/>
              <a:gd name="connsiteX46" fmla="*/ 504195 w 6022105"/>
              <a:gd name="connsiteY46" fmla="*/ 2401012 h 6858000"/>
              <a:gd name="connsiteX47" fmla="*/ 624961 w 6022105"/>
              <a:gd name="connsiteY47" fmla="*/ 2326314 h 6858000"/>
              <a:gd name="connsiteX48" fmla="*/ 739688 w 6022105"/>
              <a:gd name="connsiteY48" fmla="*/ 2191146 h 6858000"/>
              <a:gd name="connsiteX49" fmla="*/ 1144253 w 6022105"/>
              <a:gd name="connsiteY49" fmla="*/ 1974165 h 6858000"/>
              <a:gd name="connsiteX50" fmla="*/ 1216712 w 6022105"/>
              <a:gd name="connsiteY50" fmla="*/ 1892353 h 6858000"/>
              <a:gd name="connsiteX51" fmla="*/ 63401 w 6022105"/>
              <a:gd name="connsiteY51" fmla="*/ 2208931 h 6858000"/>
              <a:gd name="connsiteX52" fmla="*/ 419660 w 6022105"/>
              <a:gd name="connsiteY52" fmla="*/ 2077320 h 6858000"/>
              <a:gd name="connsiteX53" fmla="*/ 178128 w 6022105"/>
              <a:gd name="connsiteY53" fmla="*/ 2102219 h 6858000"/>
              <a:gd name="connsiteX54" fmla="*/ 45286 w 6022105"/>
              <a:gd name="connsiteY54" fmla="*/ 2013292 h 6858000"/>
              <a:gd name="connsiteX55" fmla="*/ 45286 w 6022105"/>
              <a:gd name="connsiteY55" fmla="*/ 1984836 h 6858000"/>
              <a:gd name="connsiteX56" fmla="*/ 144917 w 6022105"/>
              <a:gd name="connsiteY56" fmla="*/ 1903025 h 6858000"/>
              <a:gd name="connsiteX57" fmla="*/ 202281 w 6022105"/>
              <a:gd name="connsiteY57" fmla="*/ 1849668 h 6858000"/>
              <a:gd name="connsiteX58" fmla="*/ 359276 w 6022105"/>
              <a:gd name="connsiteY58" fmla="*/ 1657587 h 6858000"/>
              <a:gd name="connsiteX59" fmla="*/ 247569 w 6022105"/>
              <a:gd name="connsiteY59" fmla="*/ 1636245 h 6858000"/>
              <a:gd name="connsiteX60" fmla="*/ 205301 w 6022105"/>
              <a:gd name="connsiteY60" fmla="*/ 1597117 h 6858000"/>
              <a:gd name="connsiteX61" fmla="*/ 235492 w 6022105"/>
              <a:gd name="connsiteY61" fmla="*/ 1540204 h 6858000"/>
              <a:gd name="connsiteX62" fmla="*/ 582694 w 6022105"/>
              <a:gd name="connsiteY62" fmla="*/ 1365909 h 6858000"/>
              <a:gd name="connsiteX63" fmla="*/ 609865 w 6022105"/>
              <a:gd name="connsiteY63" fmla="*/ 1230741 h 6858000"/>
              <a:gd name="connsiteX64" fmla="*/ 543445 w 6022105"/>
              <a:gd name="connsiteY64" fmla="*/ 1209399 h 6858000"/>
              <a:gd name="connsiteX65" fmla="*/ 467966 w 6022105"/>
              <a:gd name="connsiteY65" fmla="*/ 1220069 h 6858000"/>
              <a:gd name="connsiteX66" fmla="*/ 528348 w 6022105"/>
              <a:gd name="connsiteY66" fmla="*/ 1113358 h 6858000"/>
              <a:gd name="connsiteX67" fmla="*/ 772899 w 6022105"/>
              <a:gd name="connsiteY67" fmla="*/ 1006647 h 6858000"/>
              <a:gd name="connsiteX68" fmla="*/ 818186 w 6022105"/>
              <a:gd name="connsiteY68" fmla="*/ 949734 h 6858000"/>
              <a:gd name="connsiteX69" fmla="*/ 757803 w 6022105"/>
              <a:gd name="connsiteY69" fmla="*/ 921277 h 6858000"/>
              <a:gd name="connsiteX70" fmla="*/ 712516 w 6022105"/>
              <a:gd name="connsiteY70" fmla="*/ 910606 h 6858000"/>
              <a:gd name="connsiteX71" fmla="*/ 1648449 w 6022105"/>
              <a:gd name="connsiteY71" fmla="*/ 465975 h 6858000"/>
              <a:gd name="connsiteX72" fmla="*/ 1437109 w 6022105"/>
              <a:gd name="connsiteY72" fmla="*/ 462417 h 6858000"/>
              <a:gd name="connsiteX73" fmla="*/ 1228788 w 6022105"/>
              <a:gd name="connsiteY73" fmla="*/ 533558 h 6858000"/>
              <a:gd name="connsiteX74" fmla="*/ 1008391 w 6022105"/>
              <a:gd name="connsiteY74" fmla="*/ 522887 h 6858000"/>
              <a:gd name="connsiteX75" fmla="*/ 800071 w 6022105"/>
              <a:gd name="connsiteY75" fmla="*/ 558458 h 6858000"/>
              <a:gd name="connsiteX76" fmla="*/ 618923 w 6022105"/>
              <a:gd name="connsiteY76" fmla="*/ 558458 h 6858000"/>
              <a:gd name="connsiteX77" fmla="*/ 787995 w 6022105"/>
              <a:gd name="connsiteY77" fmla="*/ 505101 h 6858000"/>
              <a:gd name="connsiteX78" fmla="*/ 851396 w 6022105"/>
              <a:gd name="connsiteY78" fmla="*/ 416176 h 6858000"/>
              <a:gd name="connsiteX79" fmla="*/ 830263 w 6022105"/>
              <a:gd name="connsiteY79" fmla="*/ 334364 h 6858000"/>
              <a:gd name="connsiteX80" fmla="*/ 760822 w 6022105"/>
              <a:gd name="connsiteY80" fmla="*/ 359262 h 6858000"/>
              <a:gd name="connsiteX81" fmla="*/ 679305 w 6022105"/>
              <a:gd name="connsiteY81" fmla="*/ 451747 h 6858000"/>
              <a:gd name="connsiteX82" fmla="*/ 661190 w 6022105"/>
              <a:gd name="connsiteY82" fmla="*/ 394834 h 6858000"/>
              <a:gd name="connsiteX83" fmla="*/ 612884 w 6022105"/>
              <a:gd name="connsiteY83" fmla="*/ 352148 h 6858000"/>
              <a:gd name="connsiteX84" fmla="*/ 335123 w 6022105"/>
              <a:gd name="connsiteY84" fmla="*/ 373491 h 6858000"/>
              <a:gd name="connsiteX85" fmla="*/ 519291 w 6022105"/>
              <a:gd name="connsiteY85" fmla="*/ 192082 h 6858000"/>
              <a:gd name="connsiteX86" fmla="*/ 637037 w 6022105"/>
              <a:gd name="connsiteY86" fmla="*/ 163625 h 6858000"/>
              <a:gd name="connsiteX87" fmla="*/ 664209 w 6022105"/>
              <a:gd name="connsiteY87" fmla="*/ 88927 h 6858000"/>
              <a:gd name="connsiteX88" fmla="*/ 609865 w 6022105"/>
              <a:gd name="connsiteY88" fmla="*/ 71141 h 6858000"/>
              <a:gd name="connsiteX89" fmla="*/ 338143 w 6022105"/>
              <a:gd name="connsiteY89" fmla="*/ 135168 h 6858000"/>
              <a:gd name="connsiteX90" fmla="*/ 292855 w 6022105"/>
              <a:gd name="connsiteY90" fmla="*/ 110269 h 6858000"/>
              <a:gd name="connsiteX91" fmla="*/ 606846 w 6022105"/>
              <a:gd name="connsiteY9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022105" h="6858000">
                <a:moveTo>
                  <a:pt x="606846" y="0"/>
                </a:moveTo>
                <a:lnTo>
                  <a:pt x="6022105" y="0"/>
                </a:lnTo>
                <a:lnTo>
                  <a:pt x="6022105" y="6858000"/>
                </a:lnTo>
                <a:lnTo>
                  <a:pt x="0" y="6858000"/>
                </a:lnTo>
                <a:cubicBezTo>
                  <a:pt x="123784" y="6786859"/>
                  <a:pt x="241530" y="6701489"/>
                  <a:pt x="374372" y="6658805"/>
                </a:cubicBezTo>
                <a:cubicBezTo>
                  <a:pt x="464946" y="6630349"/>
                  <a:pt x="552502" y="6580550"/>
                  <a:pt x="537405" y="6431153"/>
                </a:cubicBezTo>
                <a:cubicBezTo>
                  <a:pt x="534387" y="6388469"/>
                  <a:pt x="558540" y="6356456"/>
                  <a:pt x="594769" y="6367127"/>
                </a:cubicBezTo>
                <a:cubicBezTo>
                  <a:pt x="664209" y="6388469"/>
                  <a:pt x="697421" y="6327999"/>
                  <a:pt x="736668" y="6281757"/>
                </a:cubicBezTo>
                <a:cubicBezTo>
                  <a:pt x="806109" y="6199945"/>
                  <a:pt x="872530" y="6114575"/>
                  <a:pt x="984239" y="6100347"/>
                </a:cubicBezTo>
                <a:cubicBezTo>
                  <a:pt x="963105" y="6036320"/>
                  <a:pt x="926876" y="6043434"/>
                  <a:pt x="893664" y="6057663"/>
                </a:cubicBezTo>
                <a:cubicBezTo>
                  <a:pt x="806109" y="6093234"/>
                  <a:pt x="718554" y="6132361"/>
                  <a:pt x="631000" y="6167932"/>
                </a:cubicBezTo>
                <a:cubicBezTo>
                  <a:pt x="573636" y="6189274"/>
                  <a:pt x="516273" y="6221287"/>
                  <a:pt x="440793" y="6196388"/>
                </a:cubicBezTo>
                <a:cubicBezTo>
                  <a:pt x="507214" y="6068335"/>
                  <a:pt x="618923" y="6043434"/>
                  <a:pt x="709496" y="6004307"/>
                </a:cubicBezTo>
                <a:cubicBezTo>
                  <a:pt x="821206" y="5954508"/>
                  <a:pt x="887626" y="5862025"/>
                  <a:pt x="969143" y="5755314"/>
                </a:cubicBezTo>
                <a:cubicBezTo>
                  <a:pt x="887626" y="5726858"/>
                  <a:pt x="836301" y="5805112"/>
                  <a:pt x="769879" y="5801555"/>
                </a:cubicBezTo>
                <a:cubicBezTo>
                  <a:pt x="766860" y="5790884"/>
                  <a:pt x="760822" y="5769542"/>
                  <a:pt x="760822" y="5769542"/>
                </a:cubicBezTo>
                <a:cubicBezTo>
                  <a:pt x="869512" y="5712629"/>
                  <a:pt x="917816" y="5605917"/>
                  <a:pt x="935933" y="5474306"/>
                </a:cubicBezTo>
                <a:cubicBezTo>
                  <a:pt x="941970" y="5406721"/>
                  <a:pt x="981219" y="5385379"/>
                  <a:pt x="1020468" y="5353367"/>
                </a:cubicBezTo>
                <a:cubicBezTo>
                  <a:pt x="1153310" y="5243097"/>
                  <a:pt x="1295209" y="5143500"/>
                  <a:pt x="1406918" y="4994104"/>
                </a:cubicBezTo>
                <a:cubicBezTo>
                  <a:pt x="1277095" y="5011889"/>
                  <a:pt x="1174445" y="5111487"/>
                  <a:pt x="1038583" y="5154171"/>
                </a:cubicBezTo>
                <a:cubicBezTo>
                  <a:pt x="1147271" y="4990547"/>
                  <a:pt x="1289172" y="4905177"/>
                  <a:pt x="1418994" y="4805580"/>
                </a:cubicBezTo>
                <a:cubicBezTo>
                  <a:pt x="1479378" y="4759339"/>
                  <a:pt x="1533721" y="4702425"/>
                  <a:pt x="1603162" y="4677526"/>
                </a:cubicBezTo>
                <a:cubicBezTo>
                  <a:pt x="1627315" y="4670412"/>
                  <a:pt x="1669584" y="4652628"/>
                  <a:pt x="1648449" y="4602828"/>
                </a:cubicBezTo>
                <a:cubicBezTo>
                  <a:pt x="1630334" y="4560144"/>
                  <a:pt x="1597123" y="4574373"/>
                  <a:pt x="1566931" y="4585042"/>
                </a:cubicBezTo>
                <a:cubicBezTo>
                  <a:pt x="1494473" y="4613499"/>
                  <a:pt x="1415975" y="4613499"/>
                  <a:pt x="1316344" y="4613499"/>
                </a:cubicBezTo>
                <a:cubicBezTo>
                  <a:pt x="1400879" y="4478331"/>
                  <a:pt x="1554856" y="4521016"/>
                  <a:pt x="1627315" y="4378734"/>
                </a:cubicBezTo>
                <a:cubicBezTo>
                  <a:pt x="1536741" y="4353835"/>
                  <a:pt x="1467300" y="4403633"/>
                  <a:pt x="1394842" y="4414305"/>
                </a:cubicBezTo>
                <a:cubicBezTo>
                  <a:pt x="1328419" y="4424975"/>
                  <a:pt x="1313325" y="4400076"/>
                  <a:pt x="1328419" y="4321821"/>
                </a:cubicBezTo>
                <a:cubicBezTo>
                  <a:pt x="1352573" y="4200882"/>
                  <a:pt x="1316344" y="4140411"/>
                  <a:pt x="1219731" y="4172424"/>
                </a:cubicBezTo>
                <a:cubicBezTo>
                  <a:pt x="1129157" y="4204438"/>
                  <a:pt x="1120099" y="4158196"/>
                  <a:pt x="1144253" y="4090612"/>
                </a:cubicBezTo>
                <a:cubicBezTo>
                  <a:pt x="1180482" y="3991015"/>
                  <a:pt x="1141234" y="3912759"/>
                  <a:pt x="1114061" y="3827390"/>
                </a:cubicBezTo>
                <a:cubicBezTo>
                  <a:pt x="1071793" y="3699337"/>
                  <a:pt x="1089907" y="3635309"/>
                  <a:pt x="1177463" y="3539269"/>
                </a:cubicBezTo>
                <a:cubicBezTo>
                  <a:pt x="1228788" y="3485914"/>
                  <a:pt x="1280115" y="3439672"/>
                  <a:pt x="1352573" y="3393429"/>
                </a:cubicBezTo>
                <a:cubicBezTo>
                  <a:pt x="1186520" y="3368530"/>
                  <a:pt x="1358611" y="3283162"/>
                  <a:pt x="1301248" y="3229805"/>
                </a:cubicBezTo>
                <a:cubicBezTo>
                  <a:pt x="1183502" y="3208463"/>
                  <a:pt x="1089907" y="3379202"/>
                  <a:pt x="929894" y="3329402"/>
                </a:cubicBezTo>
                <a:cubicBezTo>
                  <a:pt x="1123118" y="3183563"/>
                  <a:pt x="1340497" y="3137322"/>
                  <a:pt x="1482396" y="2941684"/>
                </a:cubicBezTo>
                <a:cubicBezTo>
                  <a:pt x="1449186" y="2899000"/>
                  <a:pt x="1415975" y="2941684"/>
                  <a:pt x="1388803" y="2923898"/>
                </a:cubicBezTo>
                <a:cubicBezTo>
                  <a:pt x="1388803" y="2913227"/>
                  <a:pt x="1071793" y="2980812"/>
                  <a:pt x="1053678" y="2703362"/>
                </a:cubicBezTo>
                <a:cubicBezTo>
                  <a:pt x="1047640" y="2703362"/>
                  <a:pt x="1041601" y="2703362"/>
                  <a:pt x="1035564" y="2692689"/>
                </a:cubicBezTo>
                <a:cubicBezTo>
                  <a:pt x="1002354" y="2653563"/>
                  <a:pt x="1032544" y="2561080"/>
                  <a:pt x="978200" y="2553965"/>
                </a:cubicBezTo>
                <a:cubicBezTo>
                  <a:pt x="917816" y="2546851"/>
                  <a:pt x="860453" y="2514837"/>
                  <a:pt x="797052" y="2532623"/>
                </a:cubicBezTo>
                <a:cubicBezTo>
                  <a:pt x="748745" y="2546851"/>
                  <a:pt x="697421" y="2564636"/>
                  <a:pt x="646095" y="2564636"/>
                </a:cubicBezTo>
                <a:cubicBezTo>
                  <a:pt x="591751" y="2564636"/>
                  <a:pt x="516273" y="2685576"/>
                  <a:pt x="483061" y="2525509"/>
                </a:cubicBezTo>
                <a:cubicBezTo>
                  <a:pt x="483061" y="2518395"/>
                  <a:pt x="389468" y="2536181"/>
                  <a:pt x="338143" y="2543294"/>
                </a:cubicBezTo>
                <a:cubicBezTo>
                  <a:pt x="295875" y="2550408"/>
                  <a:pt x="244549" y="2582422"/>
                  <a:pt x="214358" y="2518395"/>
                </a:cubicBezTo>
                <a:cubicBezTo>
                  <a:pt x="199263" y="2479267"/>
                  <a:pt x="271722" y="2408126"/>
                  <a:pt x="335123" y="2401012"/>
                </a:cubicBezTo>
                <a:cubicBezTo>
                  <a:pt x="392486" y="2393898"/>
                  <a:pt x="449850" y="2386784"/>
                  <a:pt x="504195" y="2401012"/>
                </a:cubicBezTo>
                <a:cubicBezTo>
                  <a:pt x="570616" y="2418796"/>
                  <a:pt x="606846" y="2390340"/>
                  <a:pt x="624961" y="2326314"/>
                </a:cubicBezTo>
                <a:cubicBezTo>
                  <a:pt x="646095" y="2258731"/>
                  <a:pt x="685344" y="2223159"/>
                  <a:pt x="739688" y="2191146"/>
                </a:cubicBezTo>
                <a:cubicBezTo>
                  <a:pt x="872530" y="2112891"/>
                  <a:pt x="999334" y="2020407"/>
                  <a:pt x="1144253" y="1974165"/>
                </a:cubicBezTo>
                <a:cubicBezTo>
                  <a:pt x="1171425" y="1967051"/>
                  <a:pt x="1204635" y="1952823"/>
                  <a:pt x="1216712" y="1892353"/>
                </a:cubicBezTo>
                <a:cubicBezTo>
                  <a:pt x="824224" y="1984836"/>
                  <a:pt x="467966" y="2223159"/>
                  <a:pt x="63401" y="2208931"/>
                </a:cubicBezTo>
                <a:cubicBezTo>
                  <a:pt x="172091" y="2134233"/>
                  <a:pt x="301913" y="2130676"/>
                  <a:pt x="419660" y="2077320"/>
                </a:cubicBezTo>
                <a:cubicBezTo>
                  <a:pt x="335123" y="2038192"/>
                  <a:pt x="256626" y="2080877"/>
                  <a:pt x="178128" y="2102219"/>
                </a:cubicBezTo>
                <a:cubicBezTo>
                  <a:pt x="111707" y="2120004"/>
                  <a:pt x="51324" y="2123562"/>
                  <a:pt x="45286" y="2013292"/>
                </a:cubicBezTo>
                <a:cubicBezTo>
                  <a:pt x="45286" y="2002622"/>
                  <a:pt x="45286" y="1995507"/>
                  <a:pt x="45286" y="1984836"/>
                </a:cubicBezTo>
                <a:cubicBezTo>
                  <a:pt x="69439" y="1938595"/>
                  <a:pt x="102650" y="1917252"/>
                  <a:pt x="144917" y="1903025"/>
                </a:cubicBezTo>
                <a:cubicBezTo>
                  <a:pt x="169071" y="1895910"/>
                  <a:pt x="202281" y="1881683"/>
                  <a:pt x="202281" y="1849668"/>
                </a:cubicBezTo>
                <a:cubicBezTo>
                  <a:pt x="199263" y="1728729"/>
                  <a:pt x="280779" y="1693158"/>
                  <a:pt x="359276" y="1657587"/>
                </a:cubicBezTo>
                <a:cubicBezTo>
                  <a:pt x="317008" y="1597117"/>
                  <a:pt x="280779" y="1639802"/>
                  <a:pt x="247569" y="1636245"/>
                </a:cubicBezTo>
                <a:cubicBezTo>
                  <a:pt x="226434" y="1632688"/>
                  <a:pt x="205301" y="1629132"/>
                  <a:pt x="205301" y="1597117"/>
                </a:cubicBezTo>
                <a:cubicBezTo>
                  <a:pt x="205301" y="1572219"/>
                  <a:pt x="214358" y="1540204"/>
                  <a:pt x="235492" y="1540204"/>
                </a:cubicBezTo>
                <a:cubicBezTo>
                  <a:pt x="368334" y="1536647"/>
                  <a:pt x="443813" y="1365909"/>
                  <a:pt x="582694" y="1365909"/>
                </a:cubicBezTo>
                <a:cubicBezTo>
                  <a:pt x="667229" y="1365909"/>
                  <a:pt x="540425" y="1269868"/>
                  <a:pt x="609865" y="1230741"/>
                </a:cubicBezTo>
                <a:cubicBezTo>
                  <a:pt x="624961" y="1220069"/>
                  <a:pt x="567597" y="1205842"/>
                  <a:pt x="543445" y="1209399"/>
                </a:cubicBezTo>
                <a:cubicBezTo>
                  <a:pt x="519291" y="1212955"/>
                  <a:pt x="498156" y="1237855"/>
                  <a:pt x="467966" y="1220069"/>
                </a:cubicBezTo>
                <a:cubicBezTo>
                  <a:pt x="452870" y="1156043"/>
                  <a:pt x="492119" y="1131144"/>
                  <a:pt x="528348" y="1113358"/>
                </a:cubicBezTo>
                <a:cubicBezTo>
                  <a:pt x="606846" y="1070674"/>
                  <a:pt x="685344" y="1020875"/>
                  <a:pt x="772899" y="1006647"/>
                </a:cubicBezTo>
                <a:cubicBezTo>
                  <a:pt x="803089" y="1003089"/>
                  <a:pt x="821206" y="985305"/>
                  <a:pt x="818186" y="949734"/>
                </a:cubicBezTo>
                <a:cubicBezTo>
                  <a:pt x="812148" y="903491"/>
                  <a:pt x="781956" y="917720"/>
                  <a:pt x="757803" y="921277"/>
                </a:cubicBezTo>
                <a:cubicBezTo>
                  <a:pt x="742707" y="924835"/>
                  <a:pt x="727611" y="935506"/>
                  <a:pt x="712516" y="910606"/>
                </a:cubicBezTo>
                <a:cubicBezTo>
                  <a:pt x="1065755" y="658055"/>
                  <a:pt x="1252941" y="672284"/>
                  <a:pt x="1648449" y="465975"/>
                </a:cubicBezTo>
                <a:cubicBezTo>
                  <a:pt x="1560894" y="426847"/>
                  <a:pt x="1497492" y="455303"/>
                  <a:pt x="1437109" y="462417"/>
                </a:cubicBezTo>
                <a:cubicBezTo>
                  <a:pt x="1286152" y="480203"/>
                  <a:pt x="1379746" y="512216"/>
                  <a:pt x="1228788" y="533558"/>
                </a:cubicBezTo>
                <a:cubicBezTo>
                  <a:pt x="1156328" y="544229"/>
                  <a:pt x="1089907" y="579800"/>
                  <a:pt x="1008391" y="522887"/>
                </a:cubicBezTo>
                <a:cubicBezTo>
                  <a:pt x="954047" y="483759"/>
                  <a:pt x="866492" y="526444"/>
                  <a:pt x="800071" y="558458"/>
                </a:cubicBezTo>
                <a:cubicBezTo>
                  <a:pt x="745726" y="586915"/>
                  <a:pt x="691382" y="594028"/>
                  <a:pt x="618923" y="558458"/>
                </a:cubicBezTo>
                <a:cubicBezTo>
                  <a:pt x="685344" y="537116"/>
                  <a:pt x="736668" y="519330"/>
                  <a:pt x="787995" y="505101"/>
                </a:cubicBezTo>
                <a:cubicBezTo>
                  <a:pt x="830263" y="494431"/>
                  <a:pt x="854416" y="469532"/>
                  <a:pt x="851396" y="416176"/>
                </a:cubicBezTo>
                <a:cubicBezTo>
                  <a:pt x="851396" y="387720"/>
                  <a:pt x="860453" y="348592"/>
                  <a:pt x="830263" y="334364"/>
                </a:cubicBezTo>
                <a:cubicBezTo>
                  <a:pt x="806109" y="320135"/>
                  <a:pt x="772899" y="334364"/>
                  <a:pt x="760822" y="359262"/>
                </a:cubicBezTo>
                <a:cubicBezTo>
                  <a:pt x="745726" y="405504"/>
                  <a:pt x="730631" y="448189"/>
                  <a:pt x="679305" y="451747"/>
                </a:cubicBezTo>
                <a:cubicBezTo>
                  <a:pt x="609865" y="458860"/>
                  <a:pt x="649115" y="430405"/>
                  <a:pt x="661190" y="394834"/>
                </a:cubicBezTo>
                <a:cubicBezTo>
                  <a:pt x="673267" y="355706"/>
                  <a:pt x="637037" y="345034"/>
                  <a:pt x="612884" y="352148"/>
                </a:cubicBezTo>
                <a:cubicBezTo>
                  <a:pt x="522310" y="384162"/>
                  <a:pt x="428717" y="327250"/>
                  <a:pt x="335123" y="373491"/>
                </a:cubicBezTo>
                <a:cubicBezTo>
                  <a:pt x="359276" y="259665"/>
                  <a:pt x="410603" y="209867"/>
                  <a:pt x="519291" y="192082"/>
                </a:cubicBezTo>
                <a:cubicBezTo>
                  <a:pt x="558540" y="188525"/>
                  <a:pt x="600808" y="195638"/>
                  <a:pt x="637037" y="163625"/>
                </a:cubicBezTo>
                <a:cubicBezTo>
                  <a:pt x="658172" y="145839"/>
                  <a:pt x="679305" y="124497"/>
                  <a:pt x="664209" y="88927"/>
                </a:cubicBezTo>
                <a:cubicBezTo>
                  <a:pt x="655152" y="64027"/>
                  <a:pt x="631000" y="64027"/>
                  <a:pt x="609865" y="71141"/>
                </a:cubicBezTo>
                <a:cubicBezTo>
                  <a:pt x="522310" y="110269"/>
                  <a:pt x="428717" y="120941"/>
                  <a:pt x="338143" y="135168"/>
                </a:cubicBezTo>
                <a:cubicBezTo>
                  <a:pt x="323047" y="138725"/>
                  <a:pt x="307951" y="145839"/>
                  <a:pt x="292855" y="110269"/>
                </a:cubicBezTo>
                <a:cubicBezTo>
                  <a:pt x="398525" y="78255"/>
                  <a:pt x="501176" y="35571"/>
                  <a:pt x="60684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246FC69-6F1A-4026-B36A-75AC975525DE}"/>
              </a:ext>
            </a:extLst>
          </p:cNvPr>
          <p:cNvSpPr>
            <a:spLocks noGrp="1"/>
          </p:cNvSpPr>
          <p:nvPr>
            <p:ph type="title"/>
          </p:nvPr>
        </p:nvSpPr>
        <p:spPr>
          <a:xfrm>
            <a:off x="412359" y="908191"/>
            <a:ext cx="8313630" cy="3508908"/>
          </a:xfrm>
          <a:noFill/>
        </p:spPr>
        <p:txBody>
          <a:bodyPr vert="horz" lIns="91440" tIns="45720" rIns="91440" bIns="45720" rtlCol="0" anchor="ctr">
            <a:normAutofit/>
          </a:bodyPr>
          <a:lstStyle/>
          <a:p>
            <a:r>
              <a:rPr lang="en-US" sz="4800" dirty="0"/>
              <a:t>Apologies for  absence</a:t>
            </a:r>
            <a:br>
              <a:rPr lang="en-US" sz="4800" dirty="0"/>
            </a:br>
            <a:r>
              <a:rPr lang="en-US" sz="4800" dirty="0"/>
              <a:t>       </a:t>
            </a:r>
            <a:r>
              <a:rPr lang="en-US" sz="2000" dirty="0">
                <a:latin typeface="Times New Roman" panose="02020603050405020304" pitchFamily="18" charset="0"/>
                <a:cs typeface="Times New Roman" panose="02020603050405020304" pitchFamily="18" charset="0"/>
              </a:rPr>
              <a:t>Elizabeth Knight</a:t>
            </a:r>
            <a:endParaRPr lang="en-US" sz="4800" dirty="0"/>
          </a:p>
        </p:txBody>
      </p:sp>
    </p:spTree>
    <p:extLst>
      <p:ext uri="{BB962C8B-B14F-4D97-AF65-F5344CB8AC3E}">
        <p14:creationId xmlns:p14="http://schemas.microsoft.com/office/powerpoint/2010/main" val="3843841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9" name="Rectangle 8">
            <a:extLst>
              <a:ext uri="{FF2B5EF4-FFF2-40B4-BE49-F238E27FC236}">
                <a16:creationId xmlns:a16="http://schemas.microsoft.com/office/drawing/2014/main" id="{A134706B-150F-487B-B4FB-34C10219C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raphic 1">
            <a:extLst>
              <a:ext uri="{FF2B5EF4-FFF2-40B4-BE49-F238E27FC236}">
                <a16:creationId xmlns:a16="http://schemas.microsoft.com/office/drawing/2014/main" id="{D6705569-F545-4F47-A260-A9202826E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a:effectLst/>
        </p:spPr>
        <p:txBody>
          <a:bodyPr rtlCol="0" anchor="ctr"/>
          <a:lstStyle/>
          <a:p>
            <a:endParaRPr lang="en-US" dirty="0"/>
          </a:p>
        </p:txBody>
      </p:sp>
      <p:sp>
        <p:nvSpPr>
          <p:cNvPr id="2" name="Title 1">
            <a:extLst>
              <a:ext uri="{FF2B5EF4-FFF2-40B4-BE49-F238E27FC236}">
                <a16:creationId xmlns:a16="http://schemas.microsoft.com/office/drawing/2014/main" id="{8246FC69-6F1A-4026-B36A-75AC975525DE}"/>
              </a:ext>
            </a:extLst>
          </p:cNvPr>
          <p:cNvSpPr>
            <a:spLocks noGrp="1"/>
          </p:cNvSpPr>
          <p:nvPr>
            <p:ph type="title"/>
          </p:nvPr>
        </p:nvSpPr>
        <p:spPr>
          <a:xfrm>
            <a:off x="2598330" y="1397964"/>
            <a:ext cx="6992292" cy="4149396"/>
          </a:xfrm>
        </p:spPr>
        <p:txBody>
          <a:bodyPr vert="horz" lIns="91440" tIns="45720" rIns="91440" bIns="45720" rtlCol="0" anchor="b">
            <a:normAutofit/>
          </a:bodyPr>
          <a:lstStyle/>
          <a:p>
            <a:pPr algn="ctr"/>
            <a:r>
              <a:rPr lang="en-US" sz="2800" dirty="0">
                <a:solidFill>
                  <a:srgbClr val="FFFFFF"/>
                </a:solidFill>
              </a:rPr>
              <a:t>In memory of those who have passed away since last year’s AGM.</a:t>
            </a:r>
            <a:br>
              <a:rPr lang="en-US" sz="2800" dirty="0">
                <a:solidFill>
                  <a:srgbClr val="FFFFFF"/>
                </a:solidFill>
              </a:rPr>
            </a:br>
            <a:r>
              <a:rPr lang="en-GB" sz="2000" dirty="0">
                <a:solidFill>
                  <a:srgbClr val="00B0F0"/>
                </a:solidFill>
                <a:latin typeface="Times New Roman" panose="02020603050405020304" pitchFamily="18" charset="0"/>
                <a:cs typeface="Times New Roman" panose="02020603050405020304" pitchFamily="18" charset="0"/>
              </a:rPr>
              <a:t>Jack Wray,  Syd Young,  Roy Cope,  Derek Salt, </a:t>
            </a:r>
            <a:br>
              <a:rPr lang="en-GB" sz="2000" dirty="0">
                <a:solidFill>
                  <a:srgbClr val="00B0F0"/>
                </a:solidFill>
                <a:latin typeface="Times New Roman" panose="02020603050405020304" pitchFamily="18" charset="0"/>
                <a:cs typeface="Times New Roman" panose="02020603050405020304" pitchFamily="18" charset="0"/>
              </a:rPr>
            </a:br>
            <a:r>
              <a:rPr lang="en-GB" sz="2000" dirty="0">
                <a:solidFill>
                  <a:srgbClr val="00B0F0"/>
                </a:solidFill>
                <a:latin typeface="Times New Roman" panose="02020603050405020304" pitchFamily="18" charset="0"/>
                <a:cs typeface="Times New Roman" panose="02020603050405020304" pitchFamily="18" charset="0"/>
              </a:rPr>
              <a:t>John Endicott,  Peter Boffin,  Michael Patrick,  Edna Waghorn, </a:t>
            </a:r>
            <a:br>
              <a:rPr lang="en-GB" sz="2000" dirty="0">
                <a:solidFill>
                  <a:srgbClr val="00B0F0"/>
                </a:solidFill>
                <a:latin typeface="Times New Roman" panose="02020603050405020304" pitchFamily="18" charset="0"/>
                <a:cs typeface="Times New Roman" panose="02020603050405020304" pitchFamily="18" charset="0"/>
              </a:rPr>
            </a:br>
            <a:r>
              <a:rPr lang="en-GB" sz="2000" dirty="0">
                <a:solidFill>
                  <a:srgbClr val="00B0F0"/>
                </a:solidFill>
                <a:latin typeface="Times New Roman" panose="02020603050405020304" pitchFamily="18" charset="0"/>
                <a:cs typeface="Times New Roman" panose="02020603050405020304" pitchFamily="18" charset="0"/>
              </a:rPr>
              <a:t> Jim Welling,  Oli Williams,   John Golds </a:t>
            </a:r>
            <a:br>
              <a:rPr lang="en-US" sz="2800" dirty="0">
                <a:solidFill>
                  <a:srgbClr val="FFFFFF"/>
                </a:solidFill>
              </a:rPr>
            </a:br>
            <a:r>
              <a:rPr lang="en-US" sz="2800" dirty="0">
                <a:solidFill>
                  <a:srgbClr val="FFFFFF"/>
                </a:solidFill>
              </a:rPr>
              <a:t>A time for reflection for all those we have known in the am dram world.  </a:t>
            </a:r>
            <a:br>
              <a:rPr lang="en-US" sz="2800" dirty="0">
                <a:solidFill>
                  <a:srgbClr val="FFFFFF"/>
                </a:solidFill>
              </a:rPr>
            </a:br>
            <a:r>
              <a:rPr lang="en-US" sz="2800" dirty="0">
                <a:solidFill>
                  <a:srgbClr val="FFFFFF"/>
                </a:solidFill>
              </a:rPr>
              <a:t>May they rest in peace.</a:t>
            </a:r>
            <a:br>
              <a:rPr lang="en-US" sz="1400" dirty="0">
                <a:solidFill>
                  <a:srgbClr val="FFFFFF"/>
                </a:solidFill>
              </a:rPr>
            </a:br>
            <a:endParaRPr lang="en-US" sz="1400" dirty="0">
              <a:solidFill>
                <a:srgbClr val="FFFFFF"/>
              </a:solidFill>
            </a:endParaRPr>
          </a:p>
        </p:txBody>
      </p:sp>
    </p:spTree>
    <p:extLst>
      <p:ext uri="{BB962C8B-B14F-4D97-AF65-F5344CB8AC3E}">
        <p14:creationId xmlns:p14="http://schemas.microsoft.com/office/powerpoint/2010/main" val="3940830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0" name="Rectangle 9">
            <a:extLst>
              <a:ext uri="{FF2B5EF4-FFF2-40B4-BE49-F238E27FC236}">
                <a16:creationId xmlns:a16="http://schemas.microsoft.com/office/drawing/2014/main" id="{50D1D739-EDC4-4BE6-A073-9B157E1F9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505F40-D149-43ED-AF99-35E23BCA8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6CDD35A4-E546-4AF3-A8B9-AC24C5C9F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3852070 w 12192000"/>
              <a:gd name="connsiteY1" fmla="*/ 0 h 6858000"/>
              <a:gd name="connsiteX2" fmla="*/ 3878367 w 12192000"/>
              <a:gd name="connsiteY2" fmla="*/ 23504 h 6858000"/>
              <a:gd name="connsiteX3" fmla="*/ 3885324 w 12192000"/>
              <a:gd name="connsiteY3" fmla="*/ 84795 h 6858000"/>
              <a:gd name="connsiteX4" fmla="*/ 3820400 w 12192000"/>
              <a:gd name="connsiteY4" fmla="*/ 131127 h 6858000"/>
              <a:gd name="connsiteX5" fmla="*/ 3631811 w 12192000"/>
              <a:gd name="connsiteY5" fmla="*/ 219929 h 6858000"/>
              <a:gd name="connsiteX6" fmla="*/ 4327428 w 12192000"/>
              <a:gd name="connsiteY6" fmla="*/ 351201 h 6858000"/>
              <a:gd name="connsiteX7" fmla="*/ 4080099 w 12192000"/>
              <a:gd name="connsiteY7" fmla="*/ 432279 h 6858000"/>
              <a:gd name="connsiteX8" fmla="*/ 3823492 w 12192000"/>
              <a:gd name="connsiteY8" fmla="*/ 490194 h 6858000"/>
              <a:gd name="connsiteX9" fmla="*/ 3545246 w 12192000"/>
              <a:gd name="connsiteY9" fmla="*/ 532664 h 6858000"/>
              <a:gd name="connsiteX10" fmla="*/ 3291732 w 12192000"/>
              <a:gd name="connsiteY10" fmla="*/ 617605 h 6858000"/>
              <a:gd name="connsiteX11" fmla="*/ 3953340 w 12192000"/>
              <a:gd name="connsiteY11" fmla="*/ 652353 h 6858000"/>
              <a:gd name="connsiteX12" fmla="*/ 3610170 w 12192000"/>
              <a:gd name="connsiteY12" fmla="*/ 729572 h 6858000"/>
              <a:gd name="connsiteX13" fmla="*/ 3328832 w 12192000"/>
              <a:gd name="connsiteY13" fmla="*/ 829957 h 6858000"/>
              <a:gd name="connsiteX14" fmla="*/ 3130966 w 12192000"/>
              <a:gd name="connsiteY14" fmla="*/ 876288 h 6858000"/>
              <a:gd name="connsiteX15" fmla="*/ 2920736 w 12192000"/>
              <a:gd name="connsiteY15" fmla="*/ 887872 h 6858000"/>
              <a:gd name="connsiteX16" fmla="*/ 2871269 w 12192000"/>
              <a:gd name="connsiteY16" fmla="*/ 961228 h 6858000"/>
              <a:gd name="connsiteX17" fmla="*/ 2936195 w 12192000"/>
              <a:gd name="connsiteY17" fmla="*/ 1038448 h 6858000"/>
              <a:gd name="connsiteX18" fmla="*/ 3035126 w 12192000"/>
              <a:gd name="connsiteY18" fmla="*/ 1046168 h 6858000"/>
              <a:gd name="connsiteX19" fmla="*/ 3625627 w 12192000"/>
              <a:gd name="connsiteY19" fmla="*/ 1065474 h 6858000"/>
              <a:gd name="connsiteX20" fmla="*/ 1733551 w 12192000"/>
              <a:gd name="connsiteY20" fmla="*/ 1235355 h 6858000"/>
              <a:gd name="connsiteX21" fmla="*/ 1990156 w 12192000"/>
              <a:gd name="connsiteY21" fmla="*/ 1339602 h 6858000"/>
              <a:gd name="connsiteX22" fmla="*/ 2076722 w 12192000"/>
              <a:gd name="connsiteY22" fmla="*/ 1625311 h 6858000"/>
              <a:gd name="connsiteX23" fmla="*/ 2392067 w 12192000"/>
              <a:gd name="connsiteY23" fmla="*/ 1787470 h 6858000"/>
              <a:gd name="connsiteX24" fmla="*/ 2596115 w 12192000"/>
              <a:gd name="connsiteY24" fmla="*/ 1845385 h 6858000"/>
              <a:gd name="connsiteX25" fmla="*/ 3062950 w 12192000"/>
              <a:gd name="connsiteY25" fmla="*/ 1930326 h 6858000"/>
              <a:gd name="connsiteX26" fmla="*/ 3130966 w 12192000"/>
              <a:gd name="connsiteY26" fmla="*/ 2069319 h 6858000"/>
              <a:gd name="connsiteX27" fmla="*/ 3189708 w 12192000"/>
              <a:gd name="connsiteY27" fmla="*/ 2223754 h 6858000"/>
              <a:gd name="connsiteX28" fmla="*/ 3313373 w 12192000"/>
              <a:gd name="connsiteY28" fmla="*/ 2324141 h 6858000"/>
              <a:gd name="connsiteX29" fmla="*/ 2351877 w 12192000"/>
              <a:gd name="connsiteY29" fmla="*/ 2308697 h 6858000"/>
              <a:gd name="connsiteX30" fmla="*/ 3437038 w 12192000"/>
              <a:gd name="connsiteY30" fmla="*/ 2633017 h 6858000"/>
              <a:gd name="connsiteX31" fmla="*/ 3341198 w 12192000"/>
              <a:gd name="connsiteY31" fmla="*/ 2760427 h 6858000"/>
              <a:gd name="connsiteX32" fmla="*/ 3934791 w 12192000"/>
              <a:gd name="connsiteY32" fmla="*/ 2934169 h 6858000"/>
              <a:gd name="connsiteX33" fmla="*/ 3616352 w 12192000"/>
              <a:gd name="connsiteY33" fmla="*/ 2953473 h 6858000"/>
              <a:gd name="connsiteX34" fmla="*/ 5468240 w 12192000"/>
              <a:gd name="connsiteY34" fmla="*/ 3679329 h 6858000"/>
              <a:gd name="connsiteX35" fmla="*/ 8111582 w 12192000"/>
              <a:gd name="connsiteY35" fmla="*/ 4204418 h 6858000"/>
              <a:gd name="connsiteX36" fmla="*/ 9144186 w 12192000"/>
              <a:gd name="connsiteY36" fmla="*/ 4304802 h 6858000"/>
              <a:gd name="connsiteX37" fmla="*/ 10319004 w 12192000"/>
              <a:gd name="connsiteY37" fmla="*/ 4273915 h 6858000"/>
              <a:gd name="connsiteX38" fmla="*/ 12053408 w 12192000"/>
              <a:gd name="connsiteY38" fmla="*/ 3907125 h 6858000"/>
              <a:gd name="connsiteX39" fmla="*/ 12192000 w 12192000"/>
              <a:gd name="connsiteY39" fmla="*/ 3841157 h 6858000"/>
              <a:gd name="connsiteX40" fmla="*/ 12192000 w 12192000"/>
              <a:gd name="connsiteY40" fmla="*/ 6858000 h 6858000"/>
              <a:gd name="connsiteX41" fmla="*/ 0 w 12192000"/>
              <a:gd name="connsiteY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858000">
                <a:moveTo>
                  <a:pt x="0" y="0"/>
                </a:moveTo>
                <a:lnTo>
                  <a:pt x="3852070" y="0"/>
                </a:lnTo>
                <a:lnTo>
                  <a:pt x="3878367" y="23504"/>
                </a:lnTo>
                <a:cubicBezTo>
                  <a:pt x="3887642" y="39430"/>
                  <a:pt x="3891507" y="59700"/>
                  <a:pt x="3885324" y="84795"/>
                </a:cubicBezTo>
                <a:cubicBezTo>
                  <a:pt x="3876049" y="123406"/>
                  <a:pt x="3845133" y="123406"/>
                  <a:pt x="3820400" y="131127"/>
                </a:cubicBezTo>
                <a:cubicBezTo>
                  <a:pt x="3764751" y="154292"/>
                  <a:pt x="3696735" y="138849"/>
                  <a:pt x="3631811" y="219929"/>
                </a:cubicBezTo>
                <a:cubicBezTo>
                  <a:pt x="3879141" y="262399"/>
                  <a:pt x="4117198" y="181318"/>
                  <a:pt x="4327428" y="351201"/>
                </a:cubicBezTo>
                <a:cubicBezTo>
                  <a:pt x="4250138" y="436142"/>
                  <a:pt x="4163572" y="416836"/>
                  <a:pt x="4080099" y="432279"/>
                </a:cubicBezTo>
                <a:cubicBezTo>
                  <a:pt x="3993533" y="447725"/>
                  <a:pt x="3910058" y="474751"/>
                  <a:pt x="3823492" y="490194"/>
                </a:cubicBezTo>
                <a:cubicBezTo>
                  <a:pt x="3730743" y="509498"/>
                  <a:pt x="3637993" y="513360"/>
                  <a:pt x="3545246" y="532664"/>
                </a:cubicBezTo>
                <a:cubicBezTo>
                  <a:pt x="3467954" y="548109"/>
                  <a:pt x="3384480" y="521081"/>
                  <a:pt x="3291732" y="617605"/>
                </a:cubicBezTo>
                <a:cubicBezTo>
                  <a:pt x="3520513" y="687103"/>
                  <a:pt x="3727651" y="582857"/>
                  <a:pt x="3953340" y="652353"/>
                </a:cubicBezTo>
                <a:cubicBezTo>
                  <a:pt x="3820400" y="714129"/>
                  <a:pt x="3712194" y="694824"/>
                  <a:pt x="3610170" y="729572"/>
                </a:cubicBezTo>
                <a:cubicBezTo>
                  <a:pt x="3517420" y="764322"/>
                  <a:pt x="3406122" y="725712"/>
                  <a:pt x="3328832" y="829957"/>
                </a:cubicBezTo>
                <a:cubicBezTo>
                  <a:pt x="3270090" y="911035"/>
                  <a:pt x="3208258" y="922618"/>
                  <a:pt x="3130966" y="876288"/>
                </a:cubicBezTo>
                <a:cubicBezTo>
                  <a:pt x="3062950" y="833818"/>
                  <a:pt x="2988752" y="845400"/>
                  <a:pt x="2920736" y="887872"/>
                </a:cubicBezTo>
                <a:cubicBezTo>
                  <a:pt x="2896004" y="903315"/>
                  <a:pt x="2871269" y="922618"/>
                  <a:pt x="2871269" y="961228"/>
                </a:cubicBezTo>
                <a:cubicBezTo>
                  <a:pt x="2871269" y="1015283"/>
                  <a:pt x="2902186" y="1030726"/>
                  <a:pt x="2936195" y="1038448"/>
                </a:cubicBezTo>
                <a:cubicBezTo>
                  <a:pt x="2967111" y="1046168"/>
                  <a:pt x="3004210" y="1053891"/>
                  <a:pt x="3035126" y="1046168"/>
                </a:cubicBezTo>
                <a:cubicBezTo>
                  <a:pt x="3232990" y="1003700"/>
                  <a:pt x="3427764" y="1073194"/>
                  <a:pt x="3625627" y="1065474"/>
                </a:cubicBezTo>
                <a:cubicBezTo>
                  <a:pt x="3004210" y="1231494"/>
                  <a:pt x="2376610" y="1177441"/>
                  <a:pt x="1733551" y="1235355"/>
                </a:cubicBezTo>
                <a:cubicBezTo>
                  <a:pt x="1817025" y="1351183"/>
                  <a:pt x="1925232" y="1254661"/>
                  <a:pt x="1990156" y="1339602"/>
                </a:cubicBezTo>
                <a:cubicBezTo>
                  <a:pt x="1928323" y="1517205"/>
                  <a:pt x="1953057" y="1613728"/>
                  <a:pt x="2076722" y="1625311"/>
                </a:cubicBezTo>
                <a:cubicBezTo>
                  <a:pt x="2197295" y="1636894"/>
                  <a:pt x="2327143" y="1575118"/>
                  <a:pt x="2392067" y="1787470"/>
                </a:cubicBezTo>
                <a:cubicBezTo>
                  <a:pt x="2410617" y="1853106"/>
                  <a:pt x="2525008" y="1833802"/>
                  <a:pt x="2596115" y="1845385"/>
                </a:cubicBezTo>
                <a:cubicBezTo>
                  <a:pt x="2750696" y="1872411"/>
                  <a:pt x="2914554" y="1845385"/>
                  <a:pt x="3062950" y="1930326"/>
                </a:cubicBezTo>
                <a:cubicBezTo>
                  <a:pt x="3121692" y="1961213"/>
                  <a:pt x="3161883" y="1984378"/>
                  <a:pt x="3130966" y="2069319"/>
                </a:cubicBezTo>
                <a:cubicBezTo>
                  <a:pt x="3100050" y="2158121"/>
                  <a:pt x="3140242" y="2189008"/>
                  <a:pt x="3189708" y="2223754"/>
                </a:cubicBezTo>
                <a:cubicBezTo>
                  <a:pt x="3226808" y="2250784"/>
                  <a:pt x="3282457" y="2243060"/>
                  <a:pt x="3313373" y="2324141"/>
                </a:cubicBezTo>
                <a:cubicBezTo>
                  <a:pt x="2988752" y="2312558"/>
                  <a:pt x="2673405" y="2246923"/>
                  <a:pt x="2351877" y="2308697"/>
                </a:cubicBezTo>
                <a:cubicBezTo>
                  <a:pt x="2704323" y="2463134"/>
                  <a:pt x="3090776" y="2455412"/>
                  <a:pt x="3437038" y="2633017"/>
                </a:cubicBezTo>
                <a:cubicBezTo>
                  <a:pt x="3424671" y="2694791"/>
                  <a:pt x="3344289" y="2667764"/>
                  <a:pt x="3341198" y="2760427"/>
                </a:cubicBezTo>
                <a:cubicBezTo>
                  <a:pt x="3523603" y="2856951"/>
                  <a:pt x="3743110" y="2791314"/>
                  <a:pt x="3934791" y="2934169"/>
                </a:cubicBezTo>
                <a:cubicBezTo>
                  <a:pt x="3823492" y="2999805"/>
                  <a:pt x="3721469" y="2891699"/>
                  <a:pt x="3616352" y="2953473"/>
                </a:cubicBezTo>
                <a:cubicBezTo>
                  <a:pt x="3650361" y="3046136"/>
                  <a:pt x="5189993" y="3617555"/>
                  <a:pt x="5468240" y="3679329"/>
                </a:cubicBezTo>
                <a:cubicBezTo>
                  <a:pt x="6034007" y="3806740"/>
                  <a:pt x="7663296" y="4131059"/>
                  <a:pt x="8111582" y="4204418"/>
                </a:cubicBezTo>
                <a:cubicBezTo>
                  <a:pt x="8457844" y="4258470"/>
                  <a:pt x="8801016" y="4300942"/>
                  <a:pt x="9144186" y="4304802"/>
                </a:cubicBezTo>
                <a:cubicBezTo>
                  <a:pt x="9536822" y="4308663"/>
                  <a:pt x="9926368" y="4289359"/>
                  <a:pt x="10319004" y="4273915"/>
                </a:cubicBezTo>
                <a:cubicBezTo>
                  <a:pt x="10906415" y="4250750"/>
                  <a:pt x="11484549" y="4158087"/>
                  <a:pt x="12053408" y="3907125"/>
                </a:cubicBezTo>
                <a:lnTo>
                  <a:pt x="12192000" y="3841157"/>
                </a:lnTo>
                <a:lnTo>
                  <a:pt x="12192000"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246FC69-6F1A-4026-B36A-75AC975525DE}"/>
              </a:ext>
            </a:extLst>
          </p:cNvPr>
          <p:cNvSpPr>
            <a:spLocks noGrp="1"/>
          </p:cNvSpPr>
          <p:nvPr>
            <p:ph type="title"/>
          </p:nvPr>
        </p:nvSpPr>
        <p:spPr>
          <a:xfrm>
            <a:off x="838199" y="3563422"/>
            <a:ext cx="7268147" cy="1754376"/>
          </a:xfrm>
        </p:spPr>
        <p:txBody>
          <a:bodyPr vert="horz" lIns="91440" tIns="45720" rIns="91440" bIns="45720" rtlCol="0" anchor="b">
            <a:normAutofit/>
          </a:bodyPr>
          <a:lstStyle/>
          <a:p>
            <a:r>
              <a:rPr lang="en-US" sz="4400" dirty="0"/>
              <a:t>Report of the AGM held on April 19</a:t>
            </a:r>
            <a:r>
              <a:rPr lang="en-US" sz="4400" baseline="30000" dirty="0"/>
              <a:t>th</a:t>
            </a:r>
            <a:r>
              <a:rPr lang="en-US" sz="4400" dirty="0"/>
              <a:t> 2020</a:t>
            </a:r>
          </a:p>
        </p:txBody>
      </p:sp>
      <p:sp>
        <p:nvSpPr>
          <p:cNvPr id="5" name="TextBox 4">
            <a:extLst>
              <a:ext uri="{FF2B5EF4-FFF2-40B4-BE49-F238E27FC236}">
                <a16:creationId xmlns:a16="http://schemas.microsoft.com/office/drawing/2014/main" id="{162DCBBC-B489-483C-B163-A599247724BC}"/>
              </a:ext>
            </a:extLst>
          </p:cNvPr>
          <p:cNvSpPr txBox="1"/>
          <p:nvPr/>
        </p:nvSpPr>
        <p:spPr>
          <a:xfrm>
            <a:off x="4889500" y="622300"/>
            <a:ext cx="5537200" cy="1569660"/>
          </a:xfrm>
          <a:prstGeom prst="rect">
            <a:avLst/>
          </a:prstGeom>
          <a:noFill/>
        </p:spPr>
        <p:txBody>
          <a:bodyPr wrap="square" rtlCol="0">
            <a:spAutoFit/>
          </a:bodyPr>
          <a:lstStyle/>
          <a:p>
            <a:r>
              <a:rPr lang="en-GB" sz="2400" dirty="0"/>
              <a:t>The minutes of last year’s AGM have been circulated to all members and there are no matters arising at this time.</a:t>
            </a:r>
          </a:p>
        </p:txBody>
      </p:sp>
    </p:spTree>
    <p:extLst>
      <p:ext uri="{BB962C8B-B14F-4D97-AF65-F5344CB8AC3E}">
        <p14:creationId xmlns:p14="http://schemas.microsoft.com/office/powerpoint/2010/main" val="1807183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8D870-C78D-4A61-999E-CF53C1DFB4B1}"/>
              </a:ext>
            </a:extLst>
          </p:cNvPr>
          <p:cNvSpPr>
            <a:spLocks noGrp="1"/>
          </p:cNvSpPr>
          <p:nvPr>
            <p:ph type="title"/>
          </p:nvPr>
        </p:nvSpPr>
        <p:spPr>
          <a:xfrm>
            <a:off x="838200" y="365125"/>
            <a:ext cx="5900928" cy="466979"/>
          </a:xfrm>
        </p:spPr>
        <p:txBody>
          <a:bodyPr>
            <a:normAutofit fontScale="90000"/>
          </a:bodyPr>
          <a:lstStyle/>
          <a:p>
            <a:r>
              <a:rPr lang="en-GB" dirty="0"/>
              <a:t>Councillor’s Report</a:t>
            </a:r>
          </a:p>
        </p:txBody>
      </p:sp>
      <p:sp>
        <p:nvSpPr>
          <p:cNvPr id="3" name="Content Placeholder 2">
            <a:extLst>
              <a:ext uri="{FF2B5EF4-FFF2-40B4-BE49-F238E27FC236}">
                <a16:creationId xmlns:a16="http://schemas.microsoft.com/office/drawing/2014/main" id="{21D1754A-C5A2-4461-8F1B-06AAA55C7457}"/>
              </a:ext>
            </a:extLst>
          </p:cNvPr>
          <p:cNvSpPr>
            <a:spLocks noGrp="1"/>
          </p:cNvSpPr>
          <p:nvPr>
            <p:ph idx="1"/>
          </p:nvPr>
        </p:nvSpPr>
        <p:spPr>
          <a:xfrm>
            <a:off x="160020" y="977773"/>
            <a:ext cx="11471148" cy="5413883"/>
          </a:xfrm>
        </p:spPr>
        <p:txBody>
          <a:bodyPr>
            <a:normAutofit fontScale="25000" lnSpcReduction="20000"/>
          </a:bodyPr>
          <a:lstStyle/>
          <a:p>
            <a:pPr indent="0">
              <a:spcBef>
                <a:spcPts val="0"/>
              </a:spcBef>
              <a:buNone/>
            </a:pPr>
            <a:r>
              <a:rPr lang="en-GB" sz="52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We have been very fortunate here in the South East to have a relatively stable committee and everyone on the Regional committee works extremely hard for the benefit of the members of NODA here in the South East.</a:t>
            </a:r>
            <a:endParaRPr lang="en-GB" sz="5200" dirty="0">
              <a:effectLst/>
              <a:latin typeface="Arial" panose="020B0604020202020204" pitchFamily="34" charset="0"/>
              <a:ea typeface="Arial" panose="020B0604020202020204" pitchFamily="34" charset="0"/>
              <a:cs typeface="Times New Roman" panose="02020603050405020304" pitchFamily="18" charset="0"/>
            </a:endParaRPr>
          </a:p>
          <a:p>
            <a:pPr indent="0">
              <a:spcBef>
                <a:spcPts val="0"/>
              </a:spcBef>
              <a:buNone/>
            </a:pPr>
            <a:r>
              <a:rPr lang="en-GB" sz="52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GB" sz="5200" dirty="0">
              <a:effectLst/>
              <a:latin typeface="Arial" panose="020B0604020202020204" pitchFamily="34" charset="0"/>
              <a:ea typeface="Arial" panose="020B0604020202020204" pitchFamily="34" charset="0"/>
              <a:cs typeface="Times New Roman" panose="02020603050405020304" pitchFamily="18" charset="0"/>
            </a:endParaRPr>
          </a:p>
          <a:p>
            <a:pPr indent="0">
              <a:spcBef>
                <a:spcPts val="0"/>
              </a:spcBef>
              <a:buNone/>
            </a:pPr>
            <a:r>
              <a:rPr lang="en-GB" sz="52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In particular, John Barnes, as Regional </a:t>
            </a:r>
            <a:r>
              <a:rPr lang="en-GB" sz="5200" b="1" u="sng"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Membership</a:t>
            </a:r>
            <a:r>
              <a:rPr lang="en-GB" sz="52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Secretary, is frightfully efficient in ensuring our regional records are up to date, assisting reps with contact details and even more importantly welcoming new members both individuals and societies. It is so important that our lines of communication are efficient and the information gets to the right people.  </a:t>
            </a:r>
            <a:endParaRPr lang="en-GB" sz="5200" dirty="0">
              <a:effectLst/>
              <a:latin typeface="Arial" panose="020B0604020202020204" pitchFamily="34" charset="0"/>
              <a:ea typeface="Arial" panose="020B0604020202020204" pitchFamily="34" charset="0"/>
              <a:cs typeface="Times New Roman" panose="02020603050405020304" pitchFamily="18" charset="0"/>
            </a:endParaRPr>
          </a:p>
          <a:p>
            <a:pPr indent="0">
              <a:spcBef>
                <a:spcPts val="0"/>
              </a:spcBef>
              <a:buNone/>
            </a:pPr>
            <a:r>
              <a:rPr lang="en-GB" sz="52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GB" sz="5200" dirty="0">
              <a:effectLst/>
              <a:latin typeface="Arial" panose="020B0604020202020204" pitchFamily="34" charset="0"/>
              <a:ea typeface="Arial" panose="020B0604020202020204" pitchFamily="34" charset="0"/>
              <a:cs typeface="Times New Roman" panose="02020603050405020304" pitchFamily="18" charset="0"/>
            </a:endParaRPr>
          </a:p>
          <a:p>
            <a:pPr indent="0">
              <a:spcBef>
                <a:spcPts val="0"/>
              </a:spcBef>
              <a:buNone/>
            </a:pPr>
            <a:r>
              <a:rPr lang="en-GB" sz="52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Our </a:t>
            </a:r>
            <a:r>
              <a:rPr lang="en-GB" sz="5200" b="1" u="sng"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Awards </a:t>
            </a:r>
            <a:r>
              <a:rPr lang="en-GB" sz="52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Secretary, Margaret </a:t>
            </a:r>
            <a:r>
              <a:rPr lang="en-GB" sz="5200" dirty="0" err="1">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Coltman</a:t>
            </a:r>
            <a:r>
              <a:rPr lang="en-GB" sz="52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continues to maintain a watchful eye over all the applications for long service awards and ensures all the relevant forms are completed and awards paid for.  We now have a more automated system of application on-line but it is still vital that she checks every application.  I am sure there must be quite a backlog of people requiring awards at this time so go onto the NODA website line and have a look</a:t>
            </a:r>
            <a:endParaRPr lang="en-GB" sz="5200" dirty="0">
              <a:effectLst/>
              <a:latin typeface="Arial" panose="020B0604020202020204" pitchFamily="34" charset="0"/>
              <a:ea typeface="Arial" panose="020B0604020202020204" pitchFamily="34" charset="0"/>
              <a:cs typeface="Times New Roman" panose="02020603050405020304" pitchFamily="18" charset="0"/>
            </a:endParaRPr>
          </a:p>
          <a:p>
            <a:pPr indent="0">
              <a:spcBef>
                <a:spcPts val="0"/>
              </a:spcBef>
              <a:buNone/>
            </a:pPr>
            <a:r>
              <a:rPr lang="en-GB" sz="52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GB" sz="5200" dirty="0">
              <a:effectLst/>
              <a:latin typeface="Arial" panose="020B0604020202020204" pitchFamily="34" charset="0"/>
              <a:ea typeface="Arial" panose="020B0604020202020204" pitchFamily="34" charset="0"/>
              <a:cs typeface="Times New Roman" panose="02020603050405020304" pitchFamily="18" charset="0"/>
            </a:endParaRPr>
          </a:p>
          <a:p>
            <a:pPr indent="0">
              <a:spcBef>
                <a:spcPts val="0"/>
              </a:spcBef>
              <a:buNone/>
            </a:pPr>
            <a:r>
              <a:rPr lang="en-GB" sz="52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You will notice from the agenda that there is a vacancy for the </a:t>
            </a:r>
            <a:r>
              <a:rPr lang="en-GB" sz="5200" b="1" u="sng"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Treasurer.</a:t>
            </a:r>
            <a:r>
              <a:rPr lang="en-GB" sz="52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This is purely because, although he is not leaving the Committee, he is changing his hat to become the Regional Rep for District 9.  He has been of great assistance to me and an invaluable part of the team.  Keith has carried out his duties meticulously and will be a hard act to follow.  Thank you Keith for all you have done.  So, if he is to become Regional Rep for District 9 what is happening to Jose Harrison.  No, she hasn’t been sacked – far from it she is stepping down after 20 years, to spend more time with her husband and family and in particular to enjoy a period of retirement – although I’ll believe that when I see it especially as she has volunteered to be an assistant rep.  I have been very grateful for all Jose’s support over the years and often she has spurred me on when I have had doubts.  The committee would also like to express their thanks for all wonderful lunches she has prepared for our committee meetings.  They have been sorely missed over the past year!  </a:t>
            </a:r>
            <a:endParaRPr lang="en-GB" sz="5200" dirty="0">
              <a:effectLst/>
              <a:latin typeface="Arial" panose="020B0604020202020204" pitchFamily="34" charset="0"/>
              <a:ea typeface="Arial" panose="020B0604020202020204" pitchFamily="34" charset="0"/>
              <a:cs typeface="Times New Roman" panose="02020603050405020304" pitchFamily="18" charset="0"/>
            </a:endParaRPr>
          </a:p>
          <a:p>
            <a:pPr indent="0">
              <a:spcBef>
                <a:spcPts val="0"/>
              </a:spcBef>
              <a:buNone/>
            </a:pPr>
            <a:r>
              <a:rPr lang="en-GB" sz="52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GB" sz="5200" dirty="0">
              <a:effectLst/>
              <a:latin typeface="Arial" panose="020B0604020202020204" pitchFamily="34" charset="0"/>
              <a:ea typeface="Arial" panose="020B0604020202020204" pitchFamily="34" charset="0"/>
              <a:cs typeface="Times New Roman" panose="02020603050405020304" pitchFamily="18" charset="0"/>
            </a:endParaRPr>
          </a:p>
          <a:p>
            <a:pPr indent="0">
              <a:spcBef>
                <a:spcPts val="0"/>
              </a:spcBef>
              <a:buNone/>
            </a:pPr>
            <a:r>
              <a:rPr lang="en-GB" sz="52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Keith has, in his possession, a gift from the Committee and a certificate of appreciation for her to hang up and remind herself of those 20 years of service to NODA.</a:t>
            </a:r>
            <a:endParaRPr lang="en-GB" sz="5200" dirty="0">
              <a:effectLst/>
              <a:latin typeface="Arial" panose="020B0604020202020204" pitchFamily="34" charset="0"/>
              <a:ea typeface="Arial" panose="020B0604020202020204" pitchFamily="34" charset="0"/>
              <a:cs typeface="Times New Roman" panose="02020603050405020304" pitchFamily="18" charset="0"/>
            </a:endParaRPr>
          </a:p>
          <a:p>
            <a:pPr indent="0">
              <a:spcBef>
                <a:spcPts val="0"/>
              </a:spcBef>
              <a:buNone/>
            </a:pPr>
            <a:r>
              <a:rPr lang="en-GB" sz="52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I am sure you will join me in thanking her for all she has done to raise the NODA banner and support her societies.</a:t>
            </a:r>
            <a:endParaRPr lang="en-GB" sz="5200" dirty="0">
              <a:effectLst/>
              <a:latin typeface="Arial" panose="020B0604020202020204" pitchFamily="34" charset="0"/>
              <a:ea typeface="Arial" panose="020B0604020202020204" pitchFamily="34" charset="0"/>
              <a:cs typeface="Times New Roman" panose="02020603050405020304" pitchFamily="18" charset="0"/>
            </a:endParaRPr>
          </a:p>
          <a:p>
            <a:pPr indent="0">
              <a:spcBef>
                <a:spcPts val="0"/>
              </a:spcBef>
              <a:buNone/>
            </a:pPr>
            <a:r>
              <a:rPr lang="en-GB" sz="52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GB" sz="5200" dirty="0">
              <a:effectLst/>
              <a:latin typeface="Arial" panose="020B0604020202020204" pitchFamily="34" charset="0"/>
              <a:ea typeface="Arial" panose="020B0604020202020204" pitchFamily="34" charset="0"/>
              <a:cs typeface="Times New Roman" panose="02020603050405020304" pitchFamily="18" charset="0"/>
            </a:endParaRPr>
          </a:p>
          <a:p>
            <a:pPr indent="0">
              <a:spcBef>
                <a:spcPts val="0"/>
              </a:spcBef>
              <a:buNone/>
            </a:pPr>
            <a:r>
              <a:rPr lang="en-GB" sz="52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I hoped you liked the pdf of the </a:t>
            </a:r>
            <a:r>
              <a:rPr lang="en-GB" sz="5200" dirty="0" err="1">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powerpoint</a:t>
            </a:r>
            <a:r>
              <a:rPr lang="en-GB" sz="52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slides that made up the minutes of last year’s meeting.  I propose to do the same this year as it is more interesting to share with your members.  Anyone wanting it as a </a:t>
            </a:r>
            <a:r>
              <a:rPr lang="en-GB" sz="5200" dirty="0" err="1">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powerpoint</a:t>
            </a:r>
            <a:r>
              <a:rPr lang="en-GB" sz="52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document should let me know.</a:t>
            </a:r>
            <a:endParaRPr lang="en-GB" sz="5200" dirty="0">
              <a:effectLst/>
              <a:latin typeface="Arial" panose="020B0604020202020204" pitchFamily="34" charset="0"/>
              <a:ea typeface="Arial" panose="020B0604020202020204" pitchFamily="34" charset="0"/>
              <a:cs typeface="Times New Roman" panose="02020603050405020304" pitchFamily="18" charset="0"/>
            </a:endParaRPr>
          </a:p>
          <a:p>
            <a:pPr indent="0">
              <a:spcBef>
                <a:spcPts val="0"/>
              </a:spcBef>
              <a:buNone/>
            </a:pPr>
            <a:r>
              <a:rPr lang="en-GB" sz="52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GB" sz="5200" dirty="0">
              <a:effectLst/>
              <a:latin typeface="Arial" panose="020B0604020202020204" pitchFamily="34" charset="0"/>
              <a:ea typeface="Arial" panose="020B0604020202020204" pitchFamily="34" charset="0"/>
              <a:cs typeface="Times New Roman" panose="02020603050405020304" pitchFamily="18" charset="0"/>
            </a:endParaRPr>
          </a:p>
          <a:p>
            <a:pPr indent="0">
              <a:spcBef>
                <a:spcPts val="0"/>
              </a:spcBef>
              <a:buNone/>
            </a:pPr>
            <a:r>
              <a:rPr lang="en-GB" sz="52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During the past year the committee have met via zoom </a:t>
            </a:r>
            <a:r>
              <a:rPr lang="en-GB" sz="5200" b="1" u="sng"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meetings </a:t>
            </a:r>
            <a:r>
              <a:rPr lang="en-GB" sz="52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on a regular basis.  An interesting fact is that attendance has been 100% something we had problems achieving in the past.  I anticipate that in the future we will meet virtually for half of our meetings and in the flesh so to speak for the other half.  This will not only cut down on expenses but enable committee members to make the most of their Sundays especially when they have an afternoon rehearsal.</a:t>
            </a:r>
            <a:endParaRPr lang="en-GB" sz="5200" dirty="0">
              <a:effectLst/>
              <a:latin typeface="Arial" panose="020B0604020202020204" pitchFamily="34" charset="0"/>
              <a:ea typeface="Arial" panose="020B0604020202020204" pitchFamily="34" charset="0"/>
              <a:cs typeface="Times New Roman" panose="02020603050405020304" pitchFamily="18" charset="0"/>
            </a:endParaRPr>
          </a:p>
          <a:p>
            <a:pPr indent="0">
              <a:spcBef>
                <a:spcPts val="0"/>
              </a:spcBef>
              <a:buNone/>
            </a:pPr>
            <a:r>
              <a:rPr lang="en-GB" sz="52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GB" sz="5200" dirty="0">
              <a:effectLst/>
              <a:latin typeface="Arial" panose="020B0604020202020204" pitchFamily="34" charset="0"/>
              <a:ea typeface="Arial" panose="020B0604020202020204" pitchFamily="34" charset="0"/>
              <a:cs typeface="Times New Roman" panose="02020603050405020304" pitchFamily="18" charset="0"/>
            </a:endParaRPr>
          </a:p>
          <a:p>
            <a:pPr indent="0">
              <a:spcBef>
                <a:spcPts val="0"/>
              </a:spcBef>
              <a:buNone/>
            </a:pPr>
            <a:r>
              <a:rPr lang="en-GB" sz="52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Your </a:t>
            </a:r>
            <a:r>
              <a:rPr lang="en-GB" sz="5200" b="1" u="sng"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regional reps</a:t>
            </a:r>
            <a:r>
              <a:rPr lang="en-GB" sz="52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have been very busy receiving many emails from me to promote activities and on line course.  Many of these have been shared with yourselves and I hope they have been of interest and of course have shared them with all your members.  The reps are champing at the bit to get out and about around the region to view all you productions over the coming months.  We will however maintain whatever COVID precautions are in place at the time and not jeopardise anyone’s health.  Do contact your rep if you have any queries rather than worrying about something unnecessarily.</a:t>
            </a:r>
            <a:endParaRPr lang="en-GB" sz="5200" dirty="0">
              <a:effectLst/>
              <a:latin typeface="Arial" panose="020B0604020202020204" pitchFamily="34" charset="0"/>
              <a:ea typeface="Arial" panose="020B0604020202020204" pitchFamily="34" charset="0"/>
              <a:cs typeface="Times New Roman" panose="02020603050405020304" pitchFamily="18" charset="0"/>
            </a:endParaRPr>
          </a:p>
          <a:p>
            <a:pPr indent="0">
              <a:spcBef>
                <a:spcPts val="0"/>
              </a:spcBef>
              <a:buNone/>
            </a:pPr>
            <a:r>
              <a:rPr lang="en-GB" sz="32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GB" sz="3200" dirty="0">
              <a:effectLst/>
              <a:latin typeface="Arial" panose="020B0604020202020204" pitchFamily="34" charset="0"/>
              <a:ea typeface="Arial" panose="020B0604020202020204" pitchFamily="34" charset="0"/>
              <a:cs typeface="Times New Roman" panose="02020603050405020304" pitchFamily="18" charset="0"/>
            </a:endParaRPr>
          </a:p>
          <a:p>
            <a:pPr marL="0" indent="0">
              <a:spcBef>
                <a:spcPts val="0"/>
              </a:spcBef>
              <a:buNone/>
            </a:pPr>
            <a:endParaRPr lang="en-GB" dirty="0"/>
          </a:p>
        </p:txBody>
      </p:sp>
    </p:spTree>
    <p:extLst>
      <p:ext uri="{BB962C8B-B14F-4D97-AF65-F5344CB8AC3E}">
        <p14:creationId xmlns:p14="http://schemas.microsoft.com/office/powerpoint/2010/main" val="3260985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8D870-C78D-4A61-999E-CF53C1DFB4B1}"/>
              </a:ext>
            </a:extLst>
          </p:cNvPr>
          <p:cNvSpPr>
            <a:spLocks noGrp="1"/>
          </p:cNvSpPr>
          <p:nvPr>
            <p:ph type="title"/>
          </p:nvPr>
        </p:nvSpPr>
        <p:spPr>
          <a:xfrm>
            <a:off x="838200" y="365125"/>
            <a:ext cx="10439400" cy="466979"/>
          </a:xfrm>
        </p:spPr>
        <p:txBody>
          <a:bodyPr>
            <a:noAutofit/>
          </a:bodyPr>
          <a:lstStyle/>
          <a:p>
            <a:r>
              <a:rPr lang="en-GB" sz="2800" dirty="0"/>
              <a:t>Councillor’s Report continued</a:t>
            </a:r>
          </a:p>
        </p:txBody>
      </p:sp>
      <p:sp>
        <p:nvSpPr>
          <p:cNvPr id="3" name="Content Placeholder 2">
            <a:extLst>
              <a:ext uri="{FF2B5EF4-FFF2-40B4-BE49-F238E27FC236}">
                <a16:creationId xmlns:a16="http://schemas.microsoft.com/office/drawing/2014/main" id="{21D1754A-C5A2-4461-8F1B-06AAA55C7457}"/>
              </a:ext>
            </a:extLst>
          </p:cNvPr>
          <p:cNvSpPr>
            <a:spLocks noGrp="1"/>
          </p:cNvSpPr>
          <p:nvPr>
            <p:ph idx="1"/>
          </p:nvPr>
        </p:nvSpPr>
        <p:spPr>
          <a:xfrm>
            <a:off x="160020" y="977773"/>
            <a:ext cx="11471148" cy="5413883"/>
          </a:xfrm>
        </p:spPr>
        <p:txBody>
          <a:bodyPr>
            <a:normAutofit fontScale="25000" lnSpcReduction="20000"/>
          </a:bodyPr>
          <a:lstStyle/>
          <a:p>
            <a:pPr indent="0">
              <a:spcBef>
                <a:spcPts val="0"/>
              </a:spcBef>
              <a:buNone/>
            </a:pPr>
            <a:r>
              <a:rPr lang="en-GB" sz="32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GB" sz="3200" dirty="0">
              <a:effectLst/>
              <a:latin typeface="Arial" panose="020B0604020202020204" pitchFamily="34" charset="0"/>
              <a:ea typeface="Arial" panose="020B0604020202020204" pitchFamily="34" charset="0"/>
              <a:cs typeface="Times New Roman" panose="02020603050405020304" pitchFamily="18" charset="0"/>
            </a:endParaRPr>
          </a:p>
          <a:p>
            <a:pPr indent="0">
              <a:spcBef>
                <a:spcPts val="0"/>
              </a:spcBef>
              <a:buNone/>
            </a:pPr>
            <a:r>
              <a:rPr lang="en-GB" sz="5200" b="1" u="sng"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NODA Today</a:t>
            </a:r>
            <a:r>
              <a:rPr lang="en-GB" sz="52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our magazine continues to appear with every more exciting features.  We have had some tremendous articles written by groups in the South East over the past year.  In the next edition, due to land on your doorsteps shortly after 5</a:t>
            </a:r>
            <a:r>
              <a:rPr lang="en-GB" sz="5200" baseline="300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th</a:t>
            </a:r>
            <a:r>
              <a:rPr lang="en-GB" sz="52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April, there are 4 very special items.  The magazine is only as good as the contributions so have a think about your next effort for the magazine.</a:t>
            </a:r>
            <a:endParaRPr lang="en-GB" sz="5200" dirty="0">
              <a:effectLst/>
              <a:latin typeface="Arial" panose="020B0604020202020204" pitchFamily="34" charset="0"/>
              <a:ea typeface="Arial" panose="020B0604020202020204" pitchFamily="34" charset="0"/>
              <a:cs typeface="Times New Roman" panose="02020603050405020304" pitchFamily="18" charset="0"/>
            </a:endParaRPr>
          </a:p>
          <a:p>
            <a:pPr indent="0">
              <a:spcBef>
                <a:spcPts val="0"/>
              </a:spcBef>
              <a:buNone/>
            </a:pPr>
            <a:r>
              <a:rPr lang="en-GB" sz="52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GB" sz="5200" dirty="0">
              <a:effectLst/>
              <a:latin typeface="Arial" panose="020B0604020202020204" pitchFamily="34" charset="0"/>
              <a:ea typeface="Arial" panose="020B0604020202020204" pitchFamily="34" charset="0"/>
              <a:cs typeface="Times New Roman" panose="02020603050405020304" pitchFamily="18" charset="0"/>
            </a:endParaRPr>
          </a:p>
          <a:p>
            <a:pPr indent="0">
              <a:spcBef>
                <a:spcPts val="0"/>
              </a:spcBef>
              <a:buNone/>
            </a:pPr>
            <a:r>
              <a:rPr lang="en-GB" sz="52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Many of you will be aware that NODA Theatre Summer School took a different route last August and became an E-School.  I don’t think any of us had heard of such a thing before 2020.  It was highly successful and received great feedback.  I am sure it will come as no surprise that we propose to repeat the e-school this year.  It will be bigger and better with five pathways.  I cannot tell you what they are today as the big announcement will be on 5</a:t>
            </a:r>
            <a:r>
              <a:rPr lang="en-GB" sz="5200" baseline="300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th</a:t>
            </a:r>
            <a:r>
              <a:rPr lang="en-GB" sz="52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April.  The courses will run for the 5 days alongside a 2 day course.  We are hoping there will be evening opportunities for everyone to join in.  For more information please go to the NODA website.  </a:t>
            </a:r>
            <a:endParaRPr lang="en-GB" sz="5200" dirty="0">
              <a:effectLst/>
              <a:latin typeface="Arial" panose="020B0604020202020204" pitchFamily="34" charset="0"/>
              <a:ea typeface="Arial" panose="020B0604020202020204" pitchFamily="34" charset="0"/>
              <a:cs typeface="Times New Roman" panose="02020603050405020304" pitchFamily="18" charset="0"/>
            </a:endParaRPr>
          </a:p>
          <a:p>
            <a:pPr indent="0">
              <a:spcBef>
                <a:spcPts val="0"/>
              </a:spcBef>
              <a:buNone/>
            </a:pPr>
            <a:r>
              <a:rPr lang="en-GB" sz="52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GB" sz="5200" dirty="0">
              <a:effectLst/>
              <a:latin typeface="Arial" panose="020B0604020202020204" pitchFamily="34" charset="0"/>
              <a:ea typeface="Arial" panose="020B0604020202020204" pitchFamily="34" charset="0"/>
              <a:cs typeface="Times New Roman" panose="02020603050405020304" pitchFamily="18" charset="0"/>
            </a:endParaRPr>
          </a:p>
          <a:p>
            <a:pPr indent="0">
              <a:spcBef>
                <a:spcPts val="0"/>
              </a:spcBef>
              <a:buNone/>
            </a:pPr>
            <a:r>
              <a:rPr lang="en-GB" sz="52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It is anticipated that 2021 will bring about the return of the real Theatre Summer School with lots of new and innovative ideas and activities.</a:t>
            </a:r>
            <a:endParaRPr lang="en-GB" sz="5200" dirty="0">
              <a:effectLst/>
              <a:latin typeface="Arial" panose="020B0604020202020204" pitchFamily="34" charset="0"/>
              <a:ea typeface="Arial" panose="020B0604020202020204" pitchFamily="34" charset="0"/>
              <a:cs typeface="Times New Roman" panose="02020603050405020304" pitchFamily="18" charset="0"/>
            </a:endParaRPr>
          </a:p>
          <a:p>
            <a:pPr indent="0">
              <a:spcBef>
                <a:spcPts val="0"/>
              </a:spcBef>
              <a:buNone/>
            </a:pPr>
            <a:r>
              <a:rPr lang="en-GB" sz="52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GB" sz="5200" dirty="0">
              <a:effectLst/>
              <a:latin typeface="Arial" panose="020B0604020202020204" pitchFamily="34" charset="0"/>
              <a:ea typeface="Arial" panose="020B0604020202020204" pitchFamily="34" charset="0"/>
              <a:cs typeface="Times New Roman" panose="02020603050405020304" pitchFamily="18" charset="0"/>
            </a:endParaRPr>
          </a:p>
          <a:p>
            <a:pPr indent="0">
              <a:spcBef>
                <a:spcPts val="0"/>
              </a:spcBef>
              <a:buNone/>
            </a:pPr>
            <a:r>
              <a:rPr lang="en-GB" sz="52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September heralds the </a:t>
            </a:r>
            <a:r>
              <a:rPr lang="en-GB" sz="5200" b="1" u="sng"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National AGM</a:t>
            </a:r>
            <a:r>
              <a:rPr lang="en-GB" sz="52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in Durham.  All being well we shall be there to see Gordon Richardson take on the Presidential chain.  I look forward to seeing him at events in the south east during his year.</a:t>
            </a:r>
            <a:endParaRPr lang="en-GB" sz="5200" dirty="0">
              <a:effectLst/>
              <a:latin typeface="Arial" panose="020B0604020202020204" pitchFamily="34" charset="0"/>
              <a:ea typeface="Arial" panose="020B0604020202020204" pitchFamily="34" charset="0"/>
              <a:cs typeface="Times New Roman" panose="02020603050405020304" pitchFamily="18" charset="0"/>
            </a:endParaRPr>
          </a:p>
          <a:p>
            <a:pPr indent="0">
              <a:spcBef>
                <a:spcPts val="0"/>
              </a:spcBef>
              <a:buNone/>
            </a:pPr>
            <a:r>
              <a:rPr lang="en-GB" sz="52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GB" sz="5200" dirty="0">
              <a:effectLst/>
              <a:latin typeface="Arial" panose="020B0604020202020204" pitchFamily="34" charset="0"/>
              <a:ea typeface="Arial" panose="020B0604020202020204" pitchFamily="34" charset="0"/>
              <a:cs typeface="Times New Roman" panose="02020603050405020304" pitchFamily="18" charset="0"/>
            </a:endParaRPr>
          </a:p>
          <a:p>
            <a:pPr indent="0">
              <a:spcBef>
                <a:spcPts val="0"/>
              </a:spcBef>
              <a:buNone/>
            </a:pPr>
            <a:r>
              <a:rPr lang="en-GB" sz="52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Closer to home Regional Reps have been promoting and organising </a:t>
            </a:r>
            <a:r>
              <a:rPr lang="en-GB" sz="5200" b="1" u="sng"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District meetings</a:t>
            </a:r>
            <a:r>
              <a:rPr lang="en-GB" sz="52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Those that have taken place have been very successful.  A chance to share ideas, ask for help and ideas and support each other as well as answering questions. The successful meetings have requested a regular meeting via zoom.  As I have said previously, it seems that attendance at such meetings is easier than travelling to a meeting away from home.  Similarly our Regional Youth Coordinator has instigated </a:t>
            </a:r>
            <a:r>
              <a:rPr lang="en-GB" sz="5200" b="1" u="sng"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Youth Forum</a:t>
            </a:r>
            <a:r>
              <a:rPr lang="en-GB" sz="52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meetings which it has been agreed will take place every 3 months – many will be via zoom for all the reasons I have already mentioned.</a:t>
            </a:r>
            <a:endParaRPr lang="en-GB" sz="5200" dirty="0">
              <a:effectLst/>
              <a:latin typeface="Arial" panose="020B0604020202020204" pitchFamily="34" charset="0"/>
              <a:ea typeface="Arial" panose="020B0604020202020204" pitchFamily="34" charset="0"/>
              <a:cs typeface="Times New Roman" panose="02020603050405020304" pitchFamily="18" charset="0"/>
            </a:endParaRPr>
          </a:p>
          <a:p>
            <a:pPr indent="0">
              <a:spcBef>
                <a:spcPts val="0"/>
              </a:spcBef>
              <a:buNone/>
            </a:pPr>
            <a:r>
              <a:rPr lang="en-GB" sz="52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GB" sz="5200" dirty="0">
              <a:effectLst/>
              <a:latin typeface="Arial" panose="020B0604020202020204" pitchFamily="34" charset="0"/>
              <a:ea typeface="Arial" panose="020B0604020202020204" pitchFamily="34" charset="0"/>
              <a:cs typeface="Times New Roman" panose="02020603050405020304" pitchFamily="18" charset="0"/>
            </a:endParaRPr>
          </a:p>
          <a:p>
            <a:pPr indent="0">
              <a:spcBef>
                <a:spcPts val="0"/>
              </a:spcBef>
              <a:buNone/>
            </a:pPr>
            <a:r>
              <a:rPr lang="en-GB" sz="52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For those of you who are panto </a:t>
            </a:r>
            <a:r>
              <a:rPr lang="en-GB" sz="5200" dirty="0" err="1">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afficiandos</a:t>
            </a:r>
            <a:r>
              <a:rPr lang="en-GB" sz="52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please do remember the new NODA </a:t>
            </a:r>
            <a:r>
              <a:rPr lang="en-GB" sz="5200" b="1" u="sng" dirty="0" err="1">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pantoscript</a:t>
            </a:r>
            <a:r>
              <a:rPr lang="en-GB" sz="52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site with 150 different scripts to suit every size of cast and venue.  Discount of course for NODA members.</a:t>
            </a:r>
            <a:endParaRPr lang="en-GB" sz="5200" dirty="0">
              <a:effectLst/>
              <a:latin typeface="Arial" panose="020B0604020202020204" pitchFamily="34" charset="0"/>
              <a:ea typeface="Arial" panose="020B0604020202020204" pitchFamily="34" charset="0"/>
              <a:cs typeface="Times New Roman" panose="02020603050405020304" pitchFamily="18" charset="0"/>
            </a:endParaRPr>
          </a:p>
          <a:p>
            <a:pPr indent="0">
              <a:spcBef>
                <a:spcPts val="0"/>
              </a:spcBef>
              <a:buNone/>
            </a:pPr>
            <a:r>
              <a:rPr lang="en-GB" sz="52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GB" sz="5200" dirty="0">
              <a:effectLst/>
              <a:latin typeface="Arial" panose="020B0604020202020204" pitchFamily="34" charset="0"/>
              <a:ea typeface="Arial" panose="020B0604020202020204" pitchFamily="34" charset="0"/>
              <a:cs typeface="Times New Roman" panose="02020603050405020304" pitchFamily="18" charset="0"/>
            </a:endParaRPr>
          </a:p>
          <a:p>
            <a:pPr indent="0">
              <a:spcBef>
                <a:spcPts val="0"/>
              </a:spcBef>
              <a:spcAft>
                <a:spcPts val="1000"/>
              </a:spcAft>
              <a:buNone/>
            </a:pPr>
            <a:r>
              <a:rPr lang="en-GB" sz="52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There has been no </a:t>
            </a:r>
            <a:r>
              <a:rPr lang="en-GB" sz="5200" b="1" u="sng"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programme and poster</a:t>
            </a:r>
            <a:r>
              <a:rPr lang="en-GB" sz="52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competition this year and all those we received prior to lockdown will be carried over to this year.  Hopefully there will be enough productions in the latter part of 2021 for us to run the competition.   Work has been done to improve and simplify the rules for the competition so please look out for amendments to the rules for 2022 onwards.</a:t>
            </a:r>
            <a:endParaRPr lang="en-GB" sz="5200" dirty="0">
              <a:effectLst/>
              <a:latin typeface="Arial" panose="020B0604020202020204" pitchFamily="34" charset="0"/>
              <a:ea typeface="Arial" panose="020B0604020202020204" pitchFamily="34" charset="0"/>
              <a:cs typeface="Times New Roman" panose="02020603050405020304" pitchFamily="18" charset="0"/>
            </a:endParaRPr>
          </a:p>
          <a:p>
            <a:pPr marL="0" marR="180340" indent="0">
              <a:spcBef>
                <a:spcPts val="0"/>
              </a:spcBef>
              <a:spcAft>
                <a:spcPts val="1000"/>
              </a:spcAft>
              <a:buNone/>
            </a:pPr>
            <a:r>
              <a:rPr lang="en-GB" sz="52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The support we all receive from Dale Freeman and his staff is second to none.  Despite all the restrictions he has continued to run the ship with efficiency and humour.  I would like to take this opportunity to thank him and his staff for their forbearance and good humour when dealing with all our trials and tribulations.</a:t>
            </a:r>
            <a:endParaRPr lang="en-GB" sz="5200" dirty="0">
              <a:effectLst/>
              <a:latin typeface="Arial" panose="020B0604020202020204" pitchFamily="34" charset="0"/>
              <a:ea typeface="Arial" panose="020B0604020202020204" pitchFamily="34" charset="0"/>
              <a:cs typeface="Times New Roman" panose="02020603050405020304" pitchFamily="18" charset="0"/>
            </a:endParaRPr>
          </a:p>
          <a:p>
            <a:pPr marL="0" indent="0">
              <a:spcBef>
                <a:spcPts val="0"/>
              </a:spcBef>
              <a:spcAft>
                <a:spcPts val="1000"/>
              </a:spcAft>
              <a:buNone/>
            </a:pPr>
            <a:r>
              <a:rPr lang="en-GB" sz="52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Your regional committee always work very hard and I would like to thank them, on your behalf, for all their efforts including their tremendous support for me.</a:t>
            </a:r>
            <a:endParaRPr lang="en-GB" sz="5200" dirty="0">
              <a:effectLst/>
              <a:latin typeface="Arial" panose="020B0604020202020204" pitchFamily="34" charset="0"/>
              <a:ea typeface="Arial" panose="020B0604020202020204" pitchFamily="34" charset="0"/>
              <a:cs typeface="Times New Roman" panose="02020603050405020304" pitchFamily="18" charset="0"/>
            </a:endParaRPr>
          </a:p>
          <a:p>
            <a:pPr marL="0" indent="0">
              <a:spcBef>
                <a:spcPts val="0"/>
              </a:spcBef>
              <a:spcAft>
                <a:spcPts val="1000"/>
              </a:spcAft>
              <a:buNone/>
            </a:pPr>
            <a:r>
              <a:rPr lang="en-GB" sz="52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Finally, thank you to the societies and individuals who support and promote NODA in all its activities and on behalf of NODA we would like to continue supporting you in all your endeavours in 2021.  Here’s to a very successful NODA year with a lot to report on this time next year.</a:t>
            </a:r>
            <a:endParaRPr lang="en-GB" sz="5200" dirty="0">
              <a:effectLst/>
              <a:latin typeface="Arial" panose="020B0604020202020204" pitchFamily="34" charset="0"/>
              <a:ea typeface="Arial" panose="020B0604020202020204" pitchFamily="34" charset="0"/>
              <a:cs typeface="Times New Roman" panose="02020603050405020304" pitchFamily="18" charset="0"/>
            </a:endParaRPr>
          </a:p>
          <a:p>
            <a:pPr marL="0" indent="0">
              <a:spcBef>
                <a:spcPts val="0"/>
              </a:spcBef>
              <a:buNone/>
            </a:pPr>
            <a:endParaRPr lang="en-GB" dirty="0"/>
          </a:p>
        </p:txBody>
      </p:sp>
    </p:spTree>
    <p:extLst>
      <p:ext uri="{BB962C8B-B14F-4D97-AF65-F5344CB8AC3E}">
        <p14:creationId xmlns:p14="http://schemas.microsoft.com/office/powerpoint/2010/main" val="1104572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accent1"/>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246FC69-6F1A-4026-B36A-75AC975525DE}"/>
              </a:ext>
            </a:extLst>
          </p:cNvPr>
          <p:cNvSpPr>
            <a:spLocks noGrp="1"/>
          </p:cNvSpPr>
          <p:nvPr>
            <p:ph type="title"/>
          </p:nvPr>
        </p:nvSpPr>
        <p:spPr>
          <a:xfrm>
            <a:off x="674255" y="713312"/>
            <a:ext cx="3625029" cy="5431376"/>
          </a:xfrm>
        </p:spPr>
        <p:txBody>
          <a:bodyPr vert="horz" lIns="91440" tIns="45720" rIns="91440" bIns="45720" rtlCol="0">
            <a:normAutofit/>
          </a:bodyPr>
          <a:lstStyle/>
          <a:p>
            <a:r>
              <a:rPr lang="en-US" dirty="0">
                <a:solidFill>
                  <a:srgbClr val="FFFFFF"/>
                </a:solidFill>
              </a:rPr>
              <a:t>Certificate of Appreciation</a:t>
            </a:r>
          </a:p>
        </p:txBody>
      </p:sp>
      <p:sp>
        <p:nvSpPr>
          <p:cNvPr id="5" name="TextBox 4">
            <a:extLst>
              <a:ext uri="{FF2B5EF4-FFF2-40B4-BE49-F238E27FC236}">
                <a16:creationId xmlns:a16="http://schemas.microsoft.com/office/drawing/2014/main" id="{162DCBBC-B489-483C-B163-A599247724BC}"/>
              </a:ext>
            </a:extLst>
          </p:cNvPr>
          <p:cNvSpPr txBox="1"/>
          <p:nvPr/>
        </p:nvSpPr>
        <p:spPr>
          <a:xfrm>
            <a:off x="5410200" y="713313"/>
            <a:ext cx="5943601" cy="5431376"/>
          </a:xfrm>
          <a:prstGeom prst="rect">
            <a:avLst/>
          </a:prstGeom>
        </p:spPr>
        <p:txBody>
          <a:bodyPr rtlCol="0" anchor="ctr">
            <a:normAutofit/>
          </a:bodyPr>
          <a:lstStyle/>
          <a:p>
            <a:pPr>
              <a:spcAft>
                <a:spcPts val="600"/>
              </a:spcAft>
            </a:pPr>
            <a:endParaRPr lang="en-GB" sz="2000" dirty="0"/>
          </a:p>
        </p:txBody>
      </p:sp>
      <p:sp>
        <p:nvSpPr>
          <p:cNvPr id="7" name="TextBox 6">
            <a:extLst>
              <a:ext uri="{FF2B5EF4-FFF2-40B4-BE49-F238E27FC236}">
                <a16:creationId xmlns:a16="http://schemas.microsoft.com/office/drawing/2014/main" id="{1B3E5C45-766B-4489-82DC-7F86E424A240}"/>
              </a:ext>
            </a:extLst>
          </p:cNvPr>
          <p:cNvSpPr txBox="1"/>
          <p:nvPr/>
        </p:nvSpPr>
        <p:spPr>
          <a:xfrm>
            <a:off x="116098" y="4285352"/>
            <a:ext cx="4458951" cy="1815882"/>
          </a:xfrm>
          <a:prstGeom prst="rect">
            <a:avLst/>
          </a:prstGeom>
          <a:noFill/>
        </p:spPr>
        <p:txBody>
          <a:bodyPr wrap="square" rtlCol="0">
            <a:spAutoFit/>
          </a:bodyPr>
          <a:lstStyle/>
          <a:p>
            <a:pPr algn="just">
              <a:spcAft>
                <a:spcPts val="600"/>
              </a:spcAft>
            </a:pPr>
            <a:r>
              <a:rPr lang="en-GB" sz="1600" dirty="0">
                <a:solidFill>
                  <a:schemeClr val="bg1"/>
                </a:solidFill>
              </a:rPr>
              <a:t>I am delighted to be able to present a certificate of appreciation and a gift to Jose Harrison, of District 9, for her 20 years as a  regional rep.  She has been most dedicated and an inspiration to everyone she meets. We are hoping she will continue as an assistant.   Thank you Jose.</a:t>
            </a:r>
          </a:p>
        </p:txBody>
      </p:sp>
      <p:graphicFrame>
        <p:nvGraphicFramePr>
          <p:cNvPr id="3" name="Object 2">
            <a:extLst>
              <a:ext uri="{FF2B5EF4-FFF2-40B4-BE49-F238E27FC236}">
                <a16:creationId xmlns:a16="http://schemas.microsoft.com/office/drawing/2014/main" id="{A21AF62D-94E2-4358-90E4-464DD7D7132C}"/>
              </a:ext>
            </a:extLst>
          </p:cNvPr>
          <p:cNvGraphicFramePr>
            <a:graphicFrameLocks noChangeAspect="1"/>
          </p:cNvGraphicFramePr>
          <p:nvPr>
            <p:extLst>
              <p:ext uri="{D42A27DB-BD31-4B8C-83A1-F6EECF244321}">
                <p14:modId xmlns:p14="http://schemas.microsoft.com/office/powerpoint/2010/main" val="2778412033"/>
              </p:ext>
            </p:extLst>
          </p:nvPr>
        </p:nvGraphicFramePr>
        <p:xfrm>
          <a:off x="7056104" y="596519"/>
          <a:ext cx="3643313" cy="5418138"/>
        </p:xfrm>
        <a:graphic>
          <a:graphicData uri="http://schemas.openxmlformats.org/presentationml/2006/ole">
            <mc:AlternateContent xmlns:mc="http://schemas.openxmlformats.org/markup-compatibility/2006">
              <mc:Choice xmlns:v="urn:schemas-microsoft-com:vml" Requires="v">
                <p:oleObj name="Document" r:id="rId2" imgW="5783224" imgH="8613181" progId="Word.Document.8">
                  <p:embed/>
                </p:oleObj>
              </mc:Choice>
              <mc:Fallback>
                <p:oleObj name="Document" r:id="rId2" imgW="5783224" imgH="8613181" progId="Word.Document.8">
                  <p:embed/>
                  <p:pic>
                    <p:nvPicPr>
                      <p:cNvPr id="0" name=""/>
                      <p:cNvPicPr/>
                      <p:nvPr/>
                    </p:nvPicPr>
                    <p:blipFill>
                      <a:blip r:embed="rId3"/>
                      <a:stretch>
                        <a:fillRect/>
                      </a:stretch>
                    </p:blipFill>
                    <p:spPr>
                      <a:xfrm>
                        <a:off x="7056104" y="596519"/>
                        <a:ext cx="3643313" cy="5418138"/>
                      </a:xfrm>
                      <a:prstGeom prst="rect">
                        <a:avLst/>
                      </a:prstGeom>
                    </p:spPr>
                  </p:pic>
                </p:oleObj>
              </mc:Fallback>
            </mc:AlternateContent>
          </a:graphicData>
        </a:graphic>
      </p:graphicFrame>
    </p:spTree>
    <p:extLst>
      <p:ext uri="{BB962C8B-B14F-4D97-AF65-F5344CB8AC3E}">
        <p14:creationId xmlns:p14="http://schemas.microsoft.com/office/powerpoint/2010/main" val="3100440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accent1"/>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246FC69-6F1A-4026-B36A-75AC975525DE}"/>
              </a:ext>
            </a:extLst>
          </p:cNvPr>
          <p:cNvSpPr>
            <a:spLocks noGrp="1"/>
          </p:cNvSpPr>
          <p:nvPr>
            <p:ph type="title"/>
          </p:nvPr>
        </p:nvSpPr>
        <p:spPr>
          <a:xfrm>
            <a:off x="385894" y="713312"/>
            <a:ext cx="4084506" cy="5431376"/>
          </a:xfrm>
        </p:spPr>
        <p:txBody>
          <a:bodyPr vert="horz" lIns="91440" tIns="45720" rIns="91440" bIns="45720" rtlCol="0" anchor="ctr">
            <a:normAutofit/>
          </a:bodyPr>
          <a:lstStyle/>
          <a:p>
            <a:r>
              <a:rPr lang="en-US" dirty="0">
                <a:solidFill>
                  <a:srgbClr val="FFFFFF"/>
                </a:solidFill>
              </a:rPr>
              <a:t>Membership Secretary’s Report</a:t>
            </a:r>
            <a:br>
              <a:rPr lang="en-US" dirty="0">
                <a:solidFill>
                  <a:srgbClr val="FFFFFF"/>
                </a:solidFill>
              </a:rPr>
            </a:br>
            <a:br>
              <a:rPr lang="en-US" dirty="0">
                <a:solidFill>
                  <a:srgbClr val="FFFFFF"/>
                </a:solidFill>
              </a:rPr>
            </a:br>
            <a:r>
              <a:rPr lang="en-US" sz="2000" dirty="0">
                <a:solidFill>
                  <a:srgbClr val="FFFFFF"/>
                </a:solidFill>
                <a:latin typeface="+mn-lt"/>
              </a:rPr>
              <a:t>240 societies</a:t>
            </a:r>
            <a:br>
              <a:rPr lang="en-US" sz="2000" dirty="0">
                <a:solidFill>
                  <a:srgbClr val="FFFFFF"/>
                </a:solidFill>
                <a:latin typeface="+mn-lt"/>
              </a:rPr>
            </a:br>
            <a:r>
              <a:rPr lang="en-US" sz="2000" dirty="0">
                <a:solidFill>
                  <a:srgbClr val="FFFFFF"/>
                </a:solidFill>
                <a:latin typeface="+mn-lt"/>
              </a:rPr>
              <a:t>41 individual &amp; 6 joint members</a:t>
            </a:r>
            <a:br>
              <a:rPr lang="en-US" sz="2000" dirty="0">
                <a:solidFill>
                  <a:srgbClr val="FFFFFF"/>
                </a:solidFill>
                <a:latin typeface="+mn-lt"/>
              </a:rPr>
            </a:br>
            <a:r>
              <a:rPr lang="en-US" sz="2000" dirty="0">
                <a:solidFill>
                  <a:srgbClr val="FFFFFF"/>
                </a:solidFill>
                <a:latin typeface="+mn-lt"/>
              </a:rPr>
              <a:t>9 Life Members</a:t>
            </a:r>
            <a:br>
              <a:rPr lang="en-US" sz="2000" dirty="0">
                <a:solidFill>
                  <a:srgbClr val="FFFFFF"/>
                </a:solidFill>
                <a:latin typeface="+mn-lt"/>
              </a:rPr>
            </a:br>
            <a:r>
              <a:rPr lang="en-US" sz="2000" dirty="0">
                <a:solidFill>
                  <a:srgbClr val="FFFFFF"/>
                </a:solidFill>
                <a:latin typeface="+mn-lt"/>
              </a:rPr>
              <a:t>2 Honorary Life Members</a:t>
            </a:r>
            <a:endParaRPr lang="en-US" dirty="0">
              <a:solidFill>
                <a:srgbClr val="FFFFFF"/>
              </a:solidFill>
              <a:latin typeface="+mn-lt"/>
            </a:endParaRPr>
          </a:p>
        </p:txBody>
      </p:sp>
      <p:sp>
        <p:nvSpPr>
          <p:cNvPr id="5" name="TextBox 4">
            <a:extLst>
              <a:ext uri="{FF2B5EF4-FFF2-40B4-BE49-F238E27FC236}">
                <a16:creationId xmlns:a16="http://schemas.microsoft.com/office/drawing/2014/main" id="{162DCBBC-B489-483C-B163-A599247724BC}"/>
              </a:ext>
            </a:extLst>
          </p:cNvPr>
          <p:cNvSpPr txBox="1"/>
          <p:nvPr/>
        </p:nvSpPr>
        <p:spPr>
          <a:xfrm>
            <a:off x="6095999" y="243282"/>
            <a:ext cx="5257801" cy="6241408"/>
          </a:xfrm>
          <a:prstGeom prst="rect">
            <a:avLst/>
          </a:prstGeom>
        </p:spPr>
        <p:txBody>
          <a:bodyPr vert="horz" lIns="91440" tIns="45720" rIns="91440" bIns="45720" rtlCol="0" anchor="ctr">
            <a:normAutofit lnSpcReduction="10000"/>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At the end of the year our membership totalled 298 which broken down gives us 240 Societies, 41 Individual Members, 6 Joint Members, 9 Life Members and 2 Honorary Life Members.    We had 3 new societies and 1 IM join during the year. </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NODA has ceased the “rolling” membership, but extended all Society membership to 31 March 2021, when the membership year for Societies will commence on 1 April each year.  Individual/Joint membership renewal is on the anniversary of the date of joining. </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Membership renewal begins with a reminder from Head Office which once completed and returned ensures the correct invoice is raised which may be paid on-line via BACS or by cheque.</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In order that we can have efficient communication with our members it is vitally important that contact details are kept up to date. </a:t>
            </a:r>
          </a:p>
          <a:p>
            <a:pPr eaLnBrk="0" hangingPunct="0"/>
            <a:r>
              <a:rPr lang="en-GB" dirty="0"/>
              <a:t> </a:t>
            </a:r>
          </a:p>
          <a:p>
            <a:pPr eaLnBrk="0" hangingPunct="0"/>
            <a:r>
              <a:rPr lang="en-GB" b="1" dirty="0"/>
              <a:t>John W Barnes</a:t>
            </a:r>
            <a:endParaRPr lang="en-GB" dirty="0"/>
          </a:p>
          <a:p>
            <a:pPr eaLnBrk="0" hangingPunct="0"/>
            <a:r>
              <a:rPr lang="en-GB" b="1" dirty="0"/>
              <a:t>NODA SE Membership Secretary</a:t>
            </a:r>
            <a:r>
              <a:rPr lang="en-GB" dirty="0"/>
              <a:t>  </a:t>
            </a:r>
          </a:p>
          <a:p>
            <a:pPr indent="-228600">
              <a:lnSpc>
                <a:spcPct val="90000"/>
              </a:lnSpc>
              <a:spcAft>
                <a:spcPts val="600"/>
              </a:spcAft>
              <a:buFont typeface="Arial" panose="020B0604020202020204" pitchFamily="34" charset="0"/>
              <a:buChar char="•"/>
            </a:pPr>
            <a:endParaRPr lang="en-US" sz="1100" dirty="0"/>
          </a:p>
        </p:txBody>
      </p:sp>
    </p:spTree>
    <p:extLst>
      <p:ext uri="{BB962C8B-B14F-4D97-AF65-F5344CB8AC3E}">
        <p14:creationId xmlns:p14="http://schemas.microsoft.com/office/powerpoint/2010/main" val="2279104913"/>
      </p:ext>
    </p:extLst>
  </p:cSld>
  <p:clrMapOvr>
    <a:masterClrMapping/>
  </p:clrMapOvr>
</p:sld>
</file>

<file path=ppt/theme/theme1.xml><?xml version="1.0" encoding="utf-8"?>
<a:theme xmlns:a="http://schemas.openxmlformats.org/drawingml/2006/main" name="BrushVTI">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1784</TotalTime>
  <Words>3222</Words>
  <Application>Microsoft Office PowerPoint</Application>
  <PresentationFormat>Widescreen</PresentationFormat>
  <Paragraphs>118</Paragraphs>
  <Slides>17</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4" baseType="lpstr">
      <vt:lpstr>Arial</vt:lpstr>
      <vt:lpstr>Calibri</vt:lpstr>
      <vt:lpstr>Century Gothic</vt:lpstr>
      <vt:lpstr>Elephant</vt:lpstr>
      <vt:lpstr>Times New Roman</vt:lpstr>
      <vt:lpstr>BrushVTI</vt:lpstr>
      <vt:lpstr>Document</vt:lpstr>
      <vt:lpstr>2021    NODA SE A.G.M.      - with entertainment</vt:lpstr>
      <vt:lpstr>Welcome to this AGM via Zoom</vt:lpstr>
      <vt:lpstr>Apologies for  absence        Elizabeth Knight</vt:lpstr>
      <vt:lpstr>In memory of those who have passed away since last year’s AGM. Jack Wray,  Syd Young,  Roy Cope,  Derek Salt,  John Endicott,  Peter Boffin,  Michael Patrick,  Edna Waghorn,   Jim Welling,  Oli Williams,   John Golds  A time for reflection for all those we have known in the am dram world.   May they rest in peace. </vt:lpstr>
      <vt:lpstr>Report of the AGM held on April 19th 2020</vt:lpstr>
      <vt:lpstr>Councillor’s Report</vt:lpstr>
      <vt:lpstr>Councillor’s Report continued</vt:lpstr>
      <vt:lpstr>Certificate of Appreciation</vt:lpstr>
      <vt:lpstr>Membership Secretary’s Report  240 societies 41 individual &amp; 6 joint members 9 Life Members 2 Honorary Life Members</vt:lpstr>
      <vt:lpstr>Treasurer’s  Report</vt:lpstr>
      <vt:lpstr>President’s Address –   Christine Hunter Hughes</vt:lpstr>
      <vt:lpstr>President’s Address – continued   </vt:lpstr>
      <vt:lpstr>Election of SE Councillor</vt:lpstr>
      <vt:lpstr>Election of Regional Representatives</vt:lpstr>
      <vt:lpstr>Appointment of Officers &amp; Co-Opted Members 2021-2022</vt:lpstr>
      <vt:lpstr>PowerPoint Presentation</vt:lpstr>
      <vt:lpstr>Appreciation to the Societies Who Contributed This Afternoon  BATS  (Basingstoke) District 14 CAOS (Chichester) District 10 Centrestage Productions Youth Theatre District 17 Eastbourne G&amp;S Society District 3 Godalming Theatre Group District 18 Kentish Players District 6 Lindley Players District 5 NOMADS District 18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NODA SE Celebration of 2019</dc:title>
  <dc:creator>Owner</dc:creator>
  <cp:lastModifiedBy>Kay Rowan</cp:lastModifiedBy>
  <cp:revision>54</cp:revision>
  <dcterms:created xsi:type="dcterms:W3CDTF">2020-04-03T11:38:49Z</dcterms:created>
  <dcterms:modified xsi:type="dcterms:W3CDTF">2021-03-29T16:05:53Z</dcterms:modified>
</cp:coreProperties>
</file>